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60" r:id="rId4"/>
    <p:sldId id="262" r:id="rId5"/>
    <p:sldId id="259" r:id="rId6"/>
    <p:sldId id="263" r:id="rId7"/>
    <p:sldId id="268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AD42C0-D86F-43F4-8D08-E6B2006AA21B}" v="4" dt="2022-04-09T03:58:20.9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4" autoAdjust="0"/>
    <p:restoredTop sz="94660"/>
  </p:normalViewPr>
  <p:slideViewPr>
    <p:cSldViewPr snapToGrid="0">
      <p:cViewPr varScale="1">
        <p:scale>
          <a:sx n="58" d="100"/>
          <a:sy n="58" d="100"/>
        </p:scale>
        <p:origin x="96" y="1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s Tan Jan Wen" userId="fa7939cba80b9c3f" providerId="LiveId" clId="{C4AD42C0-D86F-43F4-8D08-E6B2006AA21B}"/>
    <pc:docChg chg="undo custSel addSld modSld">
      <pc:chgData name="Nicolas Tan Jan Wen" userId="fa7939cba80b9c3f" providerId="LiveId" clId="{C4AD42C0-D86F-43F4-8D08-E6B2006AA21B}" dt="2022-04-09T03:58:29.083" v="143" actId="1076"/>
      <pc:docMkLst>
        <pc:docMk/>
      </pc:docMkLst>
      <pc:sldChg chg="modSp mod">
        <pc:chgData name="Nicolas Tan Jan Wen" userId="fa7939cba80b9c3f" providerId="LiveId" clId="{C4AD42C0-D86F-43F4-8D08-E6B2006AA21B}" dt="2022-04-08T23:48:08.849" v="14" actId="27636"/>
        <pc:sldMkLst>
          <pc:docMk/>
          <pc:sldMk cId="2305471076" sldId="257"/>
        </pc:sldMkLst>
        <pc:spChg chg="mod">
          <ac:chgData name="Nicolas Tan Jan Wen" userId="fa7939cba80b9c3f" providerId="LiveId" clId="{C4AD42C0-D86F-43F4-8D08-E6B2006AA21B}" dt="2022-04-08T23:48:08.849" v="14" actId="27636"/>
          <ac:spMkLst>
            <pc:docMk/>
            <pc:sldMk cId="2305471076" sldId="257"/>
            <ac:spMk id="3" creationId="{00000000-0000-0000-0000-000000000000}"/>
          </ac:spMkLst>
        </pc:spChg>
      </pc:sldChg>
      <pc:sldChg chg="addSp delSp modSp mod">
        <pc:chgData name="Nicolas Tan Jan Wen" userId="fa7939cba80b9c3f" providerId="LiveId" clId="{C4AD42C0-D86F-43F4-8D08-E6B2006AA21B}" dt="2022-04-09T03:47:56.623" v="100" actId="14"/>
        <pc:sldMkLst>
          <pc:docMk/>
          <pc:sldMk cId="2920072459" sldId="263"/>
        </pc:sldMkLst>
        <pc:spChg chg="mod">
          <ac:chgData name="Nicolas Tan Jan Wen" userId="fa7939cba80b9c3f" providerId="LiveId" clId="{C4AD42C0-D86F-43F4-8D08-E6B2006AA21B}" dt="2022-04-09T03:45:53.079" v="38" actId="20577"/>
          <ac:spMkLst>
            <pc:docMk/>
            <pc:sldMk cId="2920072459" sldId="263"/>
            <ac:spMk id="11" creationId="{12639C62-D5CE-45E0-A417-E1B961CF4A4C}"/>
          </ac:spMkLst>
        </pc:spChg>
        <pc:spChg chg="del">
          <ac:chgData name="Nicolas Tan Jan Wen" userId="fa7939cba80b9c3f" providerId="LiveId" clId="{C4AD42C0-D86F-43F4-8D08-E6B2006AA21B}" dt="2022-04-09T03:45:45.760" v="19" actId="478"/>
          <ac:spMkLst>
            <pc:docMk/>
            <pc:sldMk cId="2920072459" sldId="263"/>
            <ac:spMk id="12" creationId="{5EE44893-44C0-469F-9CB8-1E35BFB34A8B}"/>
          </ac:spMkLst>
        </pc:spChg>
        <pc:spChg chg="del">
          <ac:chgData name="Nicolas Tan Jan Wen" userId="fa7939cba80b9c3f" providerId="LiveId" clId="{C4AD42C0-D86F-43F4-8D08-E6B2006AA21B}" dt="2022-04-09T03:45:43.289" v="17" actId="478"/>
          <ac:spMkLst>
            <pc:docMk/>
            <pc:sldMk cId="2920072459" sldId="263"/>
            <ac:spMk id="19" creationId="{62A94223-9187-41F4-91FB-BE2CF5F8FA16}"/>
          </ac:spMkLst>
        </pc:spChg>
        <pc:spChg chg="del">
          <ac:chgData name="Nicolas Tan Jan Wen" userId="fa7939cba80b9c3f" providerId="LiveId" clId="{C4AD42C0-D86F-43F4-8D08-E6B2006AA21B}" dt="2022-04-09T03:45:48.191" v="20" actId="478"/>
          <ac:spMkLst>
            <pc:docMk/>
            <pc:sldMk cId="2920072459" sldId="263"/>
            <ac:spMk id="22" creationId="{38D8B990-7056-45FF-A702-ABD3B27BCE5E}"/>
          </ac:spMkLst>
        </pc:spChg>
        <pc:spChg chg="add mod">
          <ac:chgData name="Nicolas Tan Jan Wen" userId="fa7939cba80b9c3f" providerId="LiveId" clId="{C4AD42C0-D86F-43F4-8D08-E6B2006AA21B}" dt="2022-04-09T03:47:56.623" v="100" actId="14"/>
          <ac:spMkLst>
            <pc:docMk/>
            <pc:sldMk cId="2920072459" sldId="263"/>
            <ac:spMk id="24" creationId="{70D5B949-9C42-4B03-AF29-AB762D78B257}"/>
          </ac:spMkLst>
        </pc:spChg>
        <pc:picChg chg="del">
          <ac:chgData name="Nicolas Tan Jan Wen" userId="fa7939cba80b9c3f" providerId="LiveId" clId="{C4AD42C0-D86F-43F4-8D08-E6B2006AA21B}" dt="2022-04-09T03:45:44.049" v="18" actId="478"/>
          <ac:picMkLst>
            <pc:docMk/>
            <pc:sldMk cId="2920072459" sldId="263"/>
            <ac:picMk id="21" creationId="{3DE9B4C4-382C-4804-9DAE-9C946376AE0C}"/>
          </ac:picMkLst>
        </pc:picChg>
        <pc:picChg chg="del">
          <ac:chgData name="Nicolas Tan Jan Wen" userId="fa7939cba80b9c3f" providerId="LiveId" clId="{C4AD42C0-D86F-43F4-8D08-E6B2006AA21B}" dt="2022-04-09T03:45:39.377" v="16" actId="478"/>
          <ac:picMkLst>
            <pc:docMk/>
            <pc:sldMk cId="2920072459" sldId="263"/>
            <ac:picMk id="23" creationId="{68491D0B-07C3-4C4A-969E-B48BD68651FE}"/>
          </ac:picMkLst>
        </pc:picChg>
      </pc:sldChg>
      <pc:sldChg chg="addSp delSp modSp mod">
        <pc:chgData name="Nicolas Tan Jan Wen" userId="fa7939cba80b9c3f" providerId="LiveId" clId="{C4AD42C0-D86F-43F4-8D08-E6B2006AA21B}" dt="2022-04-09T03:54:42.490" v="137" actId="1076"/>
        <pc:sldMkLst>
          <pc:docMk/>
          <pc:sldMk cId="3115628670" sldId="264"/>
        </pc:sldMkLst>
        <pc:spChg chg="mod">
          <ac:chgData name="Nicolas Tan Jan Wen" userId="fa7939cba80b9c3f" providerId="LiveId" clId="{C4AD42C0-D86F-43F4-8D08-E6B2006AA21B}" dt="2022-04-08T23:47:43.515" v="10" actId="20577"/>
          <ac:spMkLst>
            <pc:docMk/>
            <pc:sldMk cId="3115628670" sldId="264"/>
            <ac:spMk id="13" creationId="{280D7A67-671E-4BBC-86DE-F52067AD9249}"/>
          </ac:spMkLst>
        </pc:spChg>
        <pc:spChg chg="mod ord">
          <ac:chgData name="Nicolas Tan Jan Wen" userId="fa7939cba80b9c3f" providerId="LiveId" clId="{C4AD42C0-D86F-43F4-8D08-E6B2006AA21B}" dt="2022-04-09T03:54:42.490" v="137" actId="1076"/>
          <ac:spMkLst>
            <pc:docMk/>
            <pc:sldMk cId="3115628670" sldId="264"/>
            <ac:spMk id="16" creationId="{BDBF20A2-FC92-4598-BB53-1F0C3BB068FE}"/>
          </ac:spMkLst>
        </pc:spChg>
        <pc:picChg chg="add mod">
          <ac:chgData name="Nicolas Tan Jan Wen" userId="fa7939cba80b9c3f" providerId="LiveId" clId="{C4AD42C0-D86F-43F4-8D08-E6B2006AA21B}" dt="2022-04-09T03:54:26.218" v="133" actId="1076"/>
          <ac:picMkLst>
            <pc:docMk/>
            <pc:sldMk cId="3115628670" sldId="264"/>
            <ac:picMk id="4" creationId="{7F98B185-94BE-4280-B37A-1DB9AC11BA83}"/>
          </ac:picMkLst>
        </pc:picChg>
        <pc:picChg chg="del">
          <ac:chgData name="Nicolas Tan Jan Wen" userId="fa7939cba80b9c3f" providerId="LiveId" clId="{C4AD42C0-D86F-43F4-8D08-E6B2006AA21B}" dt="2022-04-09T03:54:18.449" v="129" actId="478"/>
          <ac:picMkLst>
            <pc:docMk/>
            <pc:sldMk cId="3115628670" sldId="264"/>
            <ac:picMk id="15" creationId="{9415638D-411A-463C-B4FF-10F354B0CC3E}"/>
          </ac:picMkLst>
        </pc:picChg>
      </pc:sldChg>
      <pc:sldChg chg="addSp delSp modSp mod">
        <pc:chgData name="Nicolas Tan Jan Wen" userId="fa7939cba80b9c3f" providerId="LiveId" clId="{C4AD42C0-D86F-43F4-8D08-E6B2006AA21B}" dt="2022-04-09T03:51:39.670" v="128" actId="164"/>
        <pc:sldMkLst>
          <pc:docMk/>
          <pc:sldMk cId="2985389020" sldId="265"/>
        </pc:sldMkLst>
        <pc:spChg chg="mod topLvl">
          <ac:chgData name="Nicolas Tan Jan Wen" userId="fa7939cba80b9c3f" providerId="LiveId" clId="{C4AD42C0-D86F-43F4-8D08-E6B2006AA21B}" dt="2022-04-09T03:51:39.670" v="128" actId="164"/>
          <ac:spMkLst>
            <pc:docMk/>
            <pc:sldMk cId="2985389020" sldId="265"/>
            <ac:spMk id="11" creationId="{765441C9-45ED-4B98-B4B9-905DB531E9FB}"/>
          </ac:spMkLst>
        </pc:spChg>
        <pc:spChg chg="mod topLvl">
          <ac:chgData name="Nicolas Tan Jan Wen" userId="fa7939cba80b9c3f" providerId="LiveId" clId="{C4AD42C0-D86F-43F4-8D08-E6B2006AA21B}" dt="2022-04-09T03:51:39.670" v="128" actId="164"/>
          <ac:spMkLst>
            <pc:docMk/>
            <pc:sldMk cId="2985389020" sldId="265"/>
            <ac:spMk id="16" creationId="{452F5CE8-CECA-4C98-95F8-4C38F93BB3DC}"/>
          </ac:spMkLst>
        </pc:spChg>
        <pc:spChg chg="mod topLvl">
          <ac:chgData name="Nicolas Tan Jan Wen" userId="fa7939cba80b9c3f" providerId="LiveId" clId="{C4AD42C0-D86F-43F4-8D08-E6B2006AA21B}" dt="2022-04-09T03:51:39.670" v="128" actId="164"/>
          <ac:spMkLst>
            <pc:docMk/>
            <pc:sldMk cId="2985389020" sldId="265"/>
            <ac:spMk id="19" creationId="{0BD21BE1-93D2-458F-B609-D06E3DFD1B5A}"/>
          </ac:spMkLst>
        </pc:spChg>
        <pc:spChg chg="mod topLvl">
          <ac:chgData name="Nicolas Tan Jan Wen" userId="fa7939cba80b9c3f" providerId="LiveId" clId="{C4AD42C0-D86F-43F4-8D08-E6B2006AA21B}" dt="2022-04-09T03:51:39.670" v="128" actId="164"/>
          <ac:spMkLst>
            <pc:docMk/>
            <pc:sldMk cId="2985389020" sldId="265"/>
            <ac:spMk id="21" creationId="{F1AE588B-B9CE-4C95-AFEB-38744FAF1A0D}"/>
          </ac:spMkLst>
        </pc:spChg>
        <pc:spChg chg="mod topLvl">
          <ac:chgData name="Nicolas Tan Jan Wen" userId="fa7939cba80b9c3f" providerId="LiveId" clId="{C4AD42C0-D86F-43F4-8D08-E6B2006AA21B}" dt="2022-04-09T03:51:39.670" v="128" actId="164"/>
          <ac:spMkLst>
            <pc:docMk/>
            <pc:sldMk cId="2985389020" sldId="265"/>
            <ac:spMk id="23" creationId="{95F8F584-25DE-4767-83D1-6597EF64FDDA}"/>
          </ac:spMkLst>
        </pc:spChg>
        <pc:grpChg chg="add mod">
          <ac:chgData name="Nicolas Tan Jan Wen" userId="fa7939cba80b9c3f" providerId="LiveId" clId="{C4AD42C0-D86F-43F4-8D08-E6B2006AA21B}" dt="2022-04-09T03:51:39.670" v="128" actId="164"/>
          <ac:grpSpMkLst>
            <pc:docMk/>
            <pc:sldMk cId="2985389020" sldId="265"/>
            <ac:grpSpMk id="3" creationId="{6ABC9BFE-C1F9-454F-ABD6-604FABBAFFCB}"/>
          </ac:grpSpMkLst>
        </pc:grpChg>
        <pc:grpChg chg="del mod">
          <ac:chgData name="Nicolas Tan Jan Wen" userId="fa7939cba80b9c3f" providerId="LiveId" clId="{C4AD42C0-D86F-43F4-8D08-E6B2006AA21B}" dt="2022-04-09T03:51:24.875" v="127" actId="165"/>
          <ac:grpSpMkLst>
            <pc:docMk/>
            <pc:sldMk cId="2985389020" sldId="265"/>
            <ac:grpSpMk id="9" creationId="{4B702DC9-174F-480A-8073-9440F0E29EF3}"/>
          </ac:grpSpMkLst>
        </pc:grpChg>
        <pc:picChg chg="mod topLvl">
          <ac:chgData name="Nicolas Tan Jan Wen" userId="fa7939cba80b9c3f" providerId="LiveId" clId="{C4AD42C0-D86F-43F4-8D08-E6B2006AA21B}" dt="2022-04-09T03:51:39.670" v="128" actId="164"/>
          <ac:picMkLst>
            <pc:docMk/>
            <pc:sldMk cId="2985389020" sldId="265"/>
            <ac:picMk id="10" creationId="{D5F63B75-392D-456B-B05A-8D40A88AC1F5}"/>
          </ac:picMkLst>
        </pc:picChg>
        <pc:cxnChg chg="mod topLvl">
          <ac:chgData name="Nicolas Tan Jan Wen" userId="fa7939cba80b9c3f" providerId="LiveId" clId="{C4AD42C0-D86F-43F4-8D08-E6B2006AA21B}" dt="2022-04-09T03:51:39.670" v="128" actId="164"/>
          <ac:cxnSpMkLst>
            <pc:docMk/>
            <pc:sldMk cId="2985389020" sldId="265"/>
            <ac:cxnSpMk id="12" creationId="{532B6D34-2394-47C7-A0F0-633CC454107A}"/>
          </ac:cxnSpMkLst>
        </pc:cxnChg>
        <pc:cxnChg chg="mod topLvl">
          <ac:chgData name="Nicolas Tan Jan Wen" userId="fa7939cba80b9c3f" providerId="LiveId" clId="{C4AD42C0-D86F-43F4-8D08-E6B2006AA21B}" dt="2022-04-09T03:51:39.670" v="128" actId="164"/>
          <ac:cxnSpMkLst>
            <pc:docMk/>
            <pc:sldMk cId="2985389020" sldId="265"/>
            <ac:cxnSpMk id="17" creationId="{F21F263C-4ED8-428C-BE43-B957EC8DDC50}"/>
          </ac:cxnSpMkLst>
        </pc:cxnChg>
        <pc:cxnChg chg="mod topLvl">
          <ac:chgData name="Nicolas Tan Jan Wen" userId="fa7939cba80b9c3f" providerId="LiveId" clId="{C4AD42C0-D86F-43F4-8D08-E6B2006AA21B}" dt="2022-04-09T03:51:39.670" v="128" actId="164"/>
          <ac:cxnSpMkLst>
            <pc:docMk/>
            <pc:sldMk cId="2985389020" sldId="265"/>
            <ac:cxnSpMk id="18" creationId="{F5FCB598-0976-4E57-848E-9EC6A097231D}"/>
          </ac:cxnSpMkLst>
        </pc:cxnChg>
        <pc:cxnChg chg="mod topLvl">
          <ac:chgData name="Nicolas Tan Jan Wen" userId="fa7939cba80b9c3f" providerId="LiveId" clId="{C4AD42C0-D86F-43F4-8D08-E6B2006AA21B}" dt="2022-04-09T03:51:39.670" v="128" actId="164"/>
          <ac:cxnSpMkLst>
            <pc:docMk/>
            <pc:sldMk cId="2985389020" sldId="265"/>
            <ac:cxnSpMk id="20" creationId="{E49F65F7-4EE6-44CB-A3DC-DA3599B85127}"/>
          </ac:cxnSpMkLst>
        </pc:cxnChg>
        <pc:cxnChg chg="mod topLvl">
          <ac:chgData name="Nicolas Tan Jan Wen" userId="fa7939cba80b9c3f" providerId="LiveId" clId="{C4AD42C0-D86F-43F4-8D08-E6B2006AA21B}" dt="2022-04-09T03:51:39.670" v="128" actId="164"/>
          <ac:cxnSpMkLst>
            <pc:docMk/>
            <pc:sldMk cId="2985389020" sldId="265"/>
            <ac:cxnSpMk id="22" creationId="{AFD5AC6F-F8DA-4F8C-8E81-2B53E58824AB}"/>
          </ac:cxnSpMkLst>
        </pc:cxnChg>
        <pc:cxnChg chg="mod topLvl">
          <ac:chgData name="Nicolas Tan Jan Wen" userId="fa7939cba80b9c3f" providerId="LiveId" clId="{C4AD42C0-D86F-43F4-8D08-E6B2006AA21B}" dt="2022-04-09T03:51:39.670" v="128" actId="164"/>
          <ac:cxnSpMkLst>
            <pc:docMk/>
            <pc:sldMk cId="2985389020" sldId="265"/>
            <ac:cxnSpMk id="24" creationId="{380489A9-2055-47BC-9702-BE937EFCE349}"/>
          </ac:cxnSpMkLst>
        </pc:cxnChg>
      </pc:sldChg>
      <pc:sldChg chg="addSp delSp modSp mod">
        <pc:chgData name="Nicolas Tan Jan Wen" userId="fa7939cba80b9c3f" providerId="LiveId" clId="{C4AD42C0-D86F-43F4-8D08-E6B2006AA21B}" dt="2022-04-09T03:58:29.083" v="143" actId="1076"/>
        <pc:sldMkLst>
          <pc:docMk/>
          <pc:sldMk cId="4250474198" sldId="266"/>
        </pc:sldMkLst>
        <pc:picChg chg="add mod modCrop">
          <ac:chgData name="Nicolas Tan Jan Wen" userId="fa7939cba80b9c3f" providerId="LiveId" clId="{C4AD42C0-D86F-43F4-8D08-E6B2006AA21B}" dt="2022-04-09T03:58:29.083" v="143" actId="1076"/>
          <ac:picMkLst>
            <pc:docMk/>
            <pc:sldMk cId="4250474198" sldId="266"/>
            <ac:picMk id="4" creationId="{B7A880E9-5AC5-426C-B64B-9BC69D734B6A}"/>
          </ac:picMkLst>
        </pc:picChg>
        <pc:picChg chg="del">
          <ac:chgData name="Nicolas Tan Jan Wen" userId="fa7939cba80b9c3f" providerId="LiveId" clId="{C4AD42C0-D86F-43F4-8D08-E6B2006AA21B}" dt="2022-04-09T03:58:18.378" v="138" actId="478"/>
          <ac:picMkLst>
            <pc:docMk/>
            <pc:sldMk cId="4250474198" sldId="266"/>
            <ac:picMk id="31" creationId="{6495BAB3-70F3-4A3F-892E-C6252D3FAD63}"/>
          </ac:picMkLst>
        </pc:picChg>
      </pc:sldChg>
      <pc:sldChg chg="add">
        <pc:chgData name="Nicolas Tan Jan Wen" userId="fa7939cba80b9c3f" providerId="LiveId" clId="{C4AD42C0-D86F-43F4-8D08-E6B2006AA21B}" dt="2022-04-09T03:45:35.128" v="15" actId="2890"/>
        <pc:sldMkLst>
          <pc:docMk/>
          <pc:sldMk cId="1741096565" sldId="268"/>
        </pc:sldMkLst>
      </pc:sldChg>
      <pc:sldChg chg="modSp add mod">
        <pc:chgData name="Nicolas Tan Jan Wen" userId="fa7939cba80b9c3f" providerId="LiveId" clId="{C4AD42C0-D86F-43F4-8D08-E6B2006AA21B}" dt="2022-04-09T03:49:33.861" v="110" actId="113"/>
        <pc:sldMkLst>
          <pc:docMk/>
          <pc:sldMk cId="4132791583" sldId="269"/>
        </pc:sldMkLst>
        <pc:spChg chg="mod">
          <ac:chgData name="Nicolas Tan Jan Wen" userId="fa7939cba80b9c3f" providerId="LiveId" clId="{C4AD42C0-D86F-43F4-8D08-E6B2006AA21B}" dt="2022-04-09T03:49:33.861" v="110" actId="113"/>
          <ac:spMkLst>
            <pc:docMk/>
            <pc:sldMk cId="4132791583" sldId="269"/>
            <ac:spMk id="3" creationId="{AEF38056-5B8B-4CB2-9E90-885BE87043C4}"/>
          </ac:spMkLst>
        </pc:spChg>
      </pc:sldChg>
      <pc:sldChg chg="modSp add mod">
        <pc:chgData name="Nicolas Tan Jan Wen" userId="fa7939cba80b9c3f" providerId="LiveId" clId="{C4AD42C0-D86F-43F4-8D08-E6B2006AA21B}" dt="2022-04-09T03:49:38.187" v="111" actId="113"/>
        <pc:sldMkLst>
          <pc:docMk/>
          <pc:sldMk cId="4201135530" sldId="270"/>
        </pc:sldMkLst>
        <pc:spChg chg="mod">
          <ac:chgData name="Nicolas Tan Jan Wen" userId="fa7939cba80b9c3f" providerId="LiveId" clId="{C4AD42C0-D86F-43F4-8D08-E6B2006AA21B}" dt="2022-04-09T03:48:53.705" v="104" actId="1076"/>
          <ac:spMkLst>
            <pc:docMk/>
            <pc:sldMk cId="4201135530" sldId="270"/>
            <ac:spMk id="2" creationId="{4597459C-0AA0-4E35-A10F-D9F96901B53B}"/>
          </ac:spMkLst>
        </pc:spChg>
        <pc:spChg chg="mod">
          <ac:chgData name="Nicolas Tan Jan Wen" userId="fa7939cba80b9c3f" providerId="LiveId" clId="{C4AD42C0-D86F-43F4-8D08-E6B2006AA21B}" dt="2022-04-09T03:49:38.187" v="111" actId="113"/>
          <ac:spMkLst>
            <pc:docMk/>
            <pc:sldMk cId="4201135530" sldId="270"/>
            <ac:spMk id="8" creationId="{10D93E75-E63F-4644-83D3-9CD33ED75128}"/>
          </ac:spMkLst>
        </pc:spChg>
        <pc:spChg chg="mod">
          <ac:chgData name="Nicolas Tan Jan Wen" userId="fa7939cba80b9c3f" providerId="LiveId" clId="{C4AD42C0-D86F-43F4-8D08-E6B2006AA21B}" dt="2022-04-09T03:48:17.995" v="102" actId="27636"/>
          <ac:spMkLst>
            <pc:docMk/>
            <pc:sldMk cId="4201135530" sldId="270"/>
            <ac:spMk id="15" creationId="{83B0757C-E642-4276-9B6D-9B94CC68E4BD}"/>
          </ac:spMkLst>
        </pc:spChg>
      </pc:sldChg>
      <pc:sldChg chg="modSp add mod">
        <pc:chgData name="Nicolas Tan Jan Wen" userId="fa7939cba80b9c3f" providerId="LiveId" clId="{C4AD42C0-D86F-43F4-8D08-E6B2006AA21B}" dt="2022-04-09T03:49:48.365" v="114" actId="113"/>
        <pc:sldMkLst>
          <pc:docMk/>
          <pc:sldMk cId="1722560974" sldId="271"/>
        </pc:sldMkLst>
        <pc:spChg chg="mod">
          <ac:chgData name="Nicolas Tan Jan Wen" userId="fa7939cba80b9c3f" providerId="LiveId" clId="{C4AD42C0-D86F-43F4-8D08-E6B2006AA21B}" dt="2022-04-09T03:48:49.764" v="103" actId="1076"/>
          <ac:spMkLst>
            <pc:docMk/>
            <pc:sldMk cId="1722560974" sldId="271"/>
            <ac:spMk id="2" creationId="{4597459C-0AA0-4E35-A10F-D9F96901B53B}"/>
          </ac:spMkLst>
        </pc:spChg>
        <pc:spChg chg="mod">
          <ac:chgData name="Nicolas Tan Jan Wen" userId="fa7939cba80b9c3f" providerId="LiveId" clId="{C4AD42C0-D86F-43F4-8D08-E6B2006AA21B}" dt="2022-04-09T03:49:48.365" v="114" actId="113"/>
          <ac:spMkLst>
            <pc:docMk/>
            <pc:sldMk cId="1722560974" sldId="271"/>
            <ac:spMk id="8" creationId="{10D93E75-E63F-4644-83D3-9CD33ED75128}"/>
          </ac:spMkLst>
        </pc:spChg>
      </pc:sldChg>
      <pc:sldChg chg="modSp add mod">
        <pc:chgData name="Nicolas Tan Jan Wen" userId="fa7939cba80b9c3f" providerId="LiveId" clId="{C4AD42C0-D86F-43F4-8D08-E6B2006AA21B}" dt="2022-04-09T03:49:54.910" v="117" actId="113"/>
        <pc:sldMkLst>
          <pc:docMk/>
          <pc:sldMk cId="1954002709" sldId="272"/>
        </pc:sldMkLst>
        <pc:spChg chg="mod">
          <ac:chgData name="Nicolas Tan Jan Wen" userId="fa7939cba80b9c3f" providerId="LiveId" clId="{C4AD42C0-D86F-43F4-8D08-E6B2006AA21B}" dt="2022-04-09T03:49:54.910" v="117" actId="113"/>
          <ac:spMkLst>
            <pc:docMk/>
            <pc:sldMk cId="1954002709" sldId="272"/>
            <ac:spMk id="3" creationId="{E1F1279B-6213-4722-B4C5-6CD4355A993B}"/>
          </ac:spMkLst>
        </pc:spChg>
      </pc:sldChg>
      <pc:sldChg chg="modSp add mod">
        <pc:chgData name="Nicolas Tan Jan Wen" userId="fa7939cba80b9c3f" providerId="LiveId" clId="{C4AD42C0-D86F-43F4-8D08-E6B2006AA21B}" dt="2022-04-09T03:50:00.942" v="120" actId="113"/>
        <pc:sldMkLst>
          <pc:docMk/>
          <pc:sldMk cId="1659268858" sldId="273"/>
        </pc:sldMkLst>
        <pc:spChg chg="mod">
          <ac:chgData name="Nicolas Tan Jan Wen" userId="fa7939cba80b9c3f" providerId="LiveId" clId="{C4AD42C0-D86F-43F4-8D08-E6B2006AA21B}" dt="2022-04-09T03:50:00.942" v="120" actId="113"/>
          <ac:spMkLst>
            <pc:docMk/>
            <pc:sldMk cId="1659268858" sldId="273"/>
            <ac:spMk id="3" creationId="{567AC569-3337-4096-BD5C-2ABE266645F5}"/>
          </ac:spMkLst>
        </pc:spChg>
      </pc:sldChg>
      <pc:sldChg chg="modSp add mod">
        <pc:chgData name="Nicolas Tan Jan Wen" userId="fa7939cba80b9c3f" providerId="LiveId" clId="{C4AD42C0-D86F-43F4-8D08-E6B2006AA21B}" dt="2022-04-09T03:50:08.384" v="123" actId="113"/>
        <pc:sldMkLst>
          <pc:docMk/>
          <pc:sldMk cId="2803348799" sldId="274"/>
        </pc:sldMkLst>
        <pc:spChg chg="mod">
          <ac:chgData name="Nicolas Tan Jan Wen" userId="fa7939cba80b9c3f" providerId="LiveId" clId="{C4AD42C0-D86F-43F4-8D08-E6B2006AA21B}" dt="2022-04-09T03:50:08.384" v="123" actId="113"/>
          <ac:spMkLst>
            <pc:docMk/>
            <pc:sldMk cId="2803348799" sldId="274"/>
            <ac:spMk id="3" creationId="{9EF78DB7-A157-4A72-8DA4-19BD2E75D92B}"/>
          </ac:spMkLst>
        </pc:spChg>
      </pc:sldChg>
      <pc:sldChg chg="modSp add mod">
        <pc:chgData name="Nicolas Tan Jan Wen" userId="fa7939cba80b9c3f" providerId="LiveId" clId="{C4AD42C0-D86F-43F4-8D08-E6B2006AA21B}" dt="2022-04-09T03:50:12.974" v="125" actId="122"/>
        <pc:sldMkLst>
          <pc:docMk/>
          <pc:sldMk cId="1634567663" sldId="275"/>
        </pc:sldMkLst>
        <pc:spChg chg="mod">
          <ac:chgData name="Nicolas Tan Jan Wen" userId="fa7939cba80b9c3f" providerId="LiveId" clId="{C4AD42C0-D86F-43F4-8D08-E6B2006AA21B}" dt="2022-04-09T03:50:12.974" v="125" actId="122"/>
          <ac:spMkLst>
            <pc:docMk/>
            <pc:sldMk cId="1634567663" sldId="275"/>
            <ac:spMk id="3" creationId="{B09B24F8-E5BB-43CC-A784-D03A73CBDD1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60FE1-A2C1-4231-B53A-46D293E2A1A9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119EB1-B5A7-4E2E-AAB6-89EDD00D7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51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JL: use same logo locations for the second slide on title slide, you can leave the upper left corner blank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CBD04-DCD7-4EE7-99CE-EB44670D78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66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 Nozzle and Test section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Mention what the throat is point to 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Area ratio sets the Mach number - minimum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Area ratio graph and show trend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JL: make tunnel picture bigger if possible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CBD04-DCD7-4EE7-99CE-EB44670D780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5396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 Nozzle and Test section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Mention what the throat is point to 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Area ratio sets the Mach number - minimum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Area ratio graph and show trend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JL: make tunnel picture bigger if possible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CBD04-DCD7-4EE7-99CE-EB44670D780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076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 Nozzle and Test section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Mention what the throat is point to 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Area ratio sets the Mach number - minimum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Area ratio graph and show trend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JL: make tunnel picture bigger if possible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CBD04-DCD7-4EE7-99CE-EB44670D780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6085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Series of Oblique shock that turns into a weak shock for less pressure losses</a:t>
            </a:r>
          </a:p>
          <a:p>
            <a:r>
              <a:rPr lang="en-US" dirty="0"/>
              <a:t>Same process happens in ramjets – air breathing propulsion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CBD04-DCD7-4EE7-99CE-EB44670D780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6410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Series of Oblique shock that turns into a weak shock for less pressure losses</a:t>
            </a:r>
          </a:p>
          <a:p>
            <a:r>
              <a:rPr lang="en-US" dirty="0"/>
              <a:t>Same process happens in ramjets – air breathing propulsion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CBD04-DCD7-4EE7-99CE-EB44670D780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3826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efficient because: tank fills up with less pressure, takes longer to break down. Less wait time between runs waiting for vacuum tank to empty.</a:t>
            </a:r>
          </a:p>
          <a:p>
            <a:r>
              <a:rPr lang="en-US" dirty="0"/>
              <a:t>Higher Mach -&gt; larger pressure difference -&gt;p decreases more across the shock -&gt; vacuum tank does not fill up as fast</a:t>
            </a:r>
          </a:p>
          <a:p>
            <a:endParaRPr lang="en-US" dirty="0"/>
          </a:p>
          <a:p>
            <a:r>
              <a:rPr lang="en-US" dirty="0" err="1"/>
              <a:t>Pf</a:t>
            </a:r>
            <a:r>
              <a:rPr lang="en-US" dirty="0"/>
              <a:t>/p0 is the important factor</a:t>
            </a:r>
          </a:p>
          <a:p>
            <a:r>
              <a:rPr lang="en-US" dirty="0"/>
              <a:t>Larger p ratio larger 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CBD04-DCD7-4EE7-99CE-EB44670D780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4853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Torque = 2.828 ft-lbf = 33.936 in-lbf</a:t>
            </a:r>
          </a:p>
          <a:p>
            <a:r>
              <a:rPr lang="en-US" dirty="0"/>
              <a:t>Arm ~ 10 inches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Force = 3.2 pounds?</a:t>
            </a:r>
          </a:p>
          <a:p>
            <a:endParaRPr lang="en-US" dirty="0"/>
          </a:p>
          <a:p>
            <a:r>
              <a:rPr lang="en-US" dirty="0"/>
              <a:t>JL: make bulleted text all same size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CBD04-DCD7-4EE7-99CE-EB44670D780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9040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JL: make bulleted text all same size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CBD04-DCD7-4EE7-99CE-EB44670D780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918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the analysis is for inviscid, viscous effects (SBLI) are important</a:t>
            </a:r>
          </a:p>
          <a:p>
            <a:r>
              <a:rPr lang="en-US" dirty="0"/>
              <a:t>Get schlieren photo, mean picture of SBLI</a:t>
            </a:r>
          </a:p>
          <a:p>
            <a:r>
              <a:rPr lang="en-US" dirty="0"/>
              <a:t>PIV – flow filled with particles and visualized with a laser sheet and camera</a:t>
            </a:r>
          </a:p>
          <a:p>
            <a:endParaRPr lang="en-US" dirty="0"/>
          </a:p>
          <a:p>
            <a:r>
              <a:rPr lang="en-US" dirty="0"/>
              <a:t>Want it to run longer for SBLI – state as an example</a:t>
            </a:r>
          </a:p>
          <a:p>
            <a:r>
              <a:rPr lang="en-US" dirty="0"/>
              <a:t>Shock has an adverse pressure gradient causes BL to oscillate and separate</a:t>
            </a:r>
          </a:p>
          <a:p>
            <a:r>
              <a:rPr lang="en-US" dirty="0"/>
              <a:t>High heating at separation and reattachment – localized regions of high heating</a:t>
            </a:r>
          </a:p>
          <a:p>
            <a:r>
              <a:rPr lang="en-US" dirty="0"/>
              <a:t>High pressure and heating leads to damage</a:t>
            </a:r>
            <a:br>
              <a:rPr lang="en-US" dirty="0"/>
            </a:br>
            <a:endParaRPr lang="en-US" dirty="0"/>
          </a:p>
          <a:p>
            <a:r>
              <a:rPr lang="en-US" dirty="0"/>
              <a:t>JL: I added some different figs. Just rearrange size to fit. Note sure if you still need SBLI schematic. Your call, if  you keep then make bigger, text is hard to see. I think you are fine with PIV and schlieren alone.is hard to see. I rearranged text a bit. To give more space for new figs. CITE FIGS.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CBD04-DCD7-4EE7-99CE-EB44670D780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875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the analysis is for inviscid, viscous effects (SBLI) are important</a:t>
            </a:r>
          </a:p>
          <a:p>
            <a:r>
              <a:rPr lang="en-US" dirty="0"/>
              <a:t>Get schlieren photo, mean picture of SBLI</a:t>
            </a:r>
          </a:p>
          <a:p>
            <a:r>
              <a:rPr lang="en-US" dirty="0"/>
              <a:t>PIV – flow filled with particles and visualized with a laser sheet and camera</a:t>
            </a:r>
          </a:p>
          <a:p>
            <a:endParaRPr lang="en-US" dirty="0"/>
          </a:p>
          <a:p>
            <a:r>
              <a:rPr lang="en-US" dirty="0"/>
              <a:t>Want it to run longer for SBLI – state as an example</a:t>
            </a:r>
          </a:p>
          <a:p>
            <a:r>
              <a:rPr lang="en-US" dirty="0"/>
              <a:t>Shock has an adverse pressure gradient causes BL to oscillate and separate</a:t>
            </a:r>
          </a:p>
          <a:p>
            <a:r>
              <a:rPr lang="en-US" dirty="0"/>
              <a:t>High heating at separation and reattachment – localized regions of high heating</a:t>
            </a:r>
          </a:p>
          <a:p>
            <a:r>
              <a:rPr lang="en-US" dirty="0"/>
              <a:t>High pressure and heating leads to damage</a:t>
            </a:r>
            <a:br>
              <a:rPr lang="en-US" dirty="0"/>
            </a:br>
            <a:endParaRPr lang="en-US" dirty="0"/>
          </a:p>
          <a:p>
            <a:r>
              <a:rPr lang="en-US" dirty="0"/>
              <a:t>JL: I added some different figs. Just rearrange size to fit. Note sure if you still need SBLI schematic. Your call, if  you keep then make bigger, text is hard to see. I think you are fine with PIV and schlieren alone.is hard to see. I rearranged text a bit. To give more space for new figs. CITE FIGS.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CBD04-DCD7-4EE7-99CE-EB44670D780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980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 Nozzle and Test section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Mention what the throat is point to 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Area ratio sets the Mach number - minimum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Area ratio graph and show trend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JL: make tunnel picture bigger if possible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CBD04-DCD7-4EE7-99CE-EB44670D780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608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 Nozzle and Test section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Mention what the throat is point to 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Area ratio sets the Mach number - minimum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Area ratio graph and show trend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JL: make tunnel picture bigger if possible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CBD04-DCD7-4EE7-99CE-EB44670D780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695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 Nozzle and Test section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Mention what the throat is point to 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Area ratio sets the Mach number - minimum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Area ratio graph and show trend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JL: make tunnel picture bigger if possible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CBD04-DCD7-4EE7-99CE-EB44670D780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723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 Nozzle and Test section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Mention what the throat is point to 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Area ratio sets the Mach number - minimum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Area ratio graph and show trend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JL: make tunnel picture bigger if possible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CBD04-DCD7-4EE7-99CE-EB44670D780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53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 Nozzle and Test section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Mention what the throat is point to 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Area ratio sets the Mach number - minimum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Area ratio graph and show trend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JL: make tunnel picture bigger if possible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CBD04-DCD7-4EE7-99CE-EB44670D780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480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 Nozzle and Test section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Mention what the throat is point to 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Area ratio sets the Mach number - minimum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Area ratio graph and show trend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JL: make tunnel picture bigger if possible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CBD04-DCD7-4EE7-99CE-EB44670D780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08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 Nozzle and Test section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Mention what the throat is point to 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Area ratio sets the Mach number - minimum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Area ratio graph and show trend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JL: make tunnel picture bigger if possible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CBD04-DCD7-4EE7-99CE-EB44670D780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8999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 Nozzle and Test section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Mention what the throat is point to 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Area ratio sets the Mach number - minimum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Area ratio graph and show trend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JL: make tunnel picture bigger if possible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CBD04-DCD7-4EE7-99CE-EB44670D780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02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AA4D7-9A71-4495-B1C9-0F9CB01071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BFA0C7-46FE-4E69-A779-E354C756D9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625557-2BD6-4306-B913-D2F517C31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5F36-FD30-4BE6-9B8A-5BE28FB4570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413055-9E76-40D1-98BC-BA37C579B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C4E0-441E-41E9-8DB4-A55AFCA6D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F40A-0B4E-4E9E-BE9A-62282F56F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12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A0918-2DA8-4CA9-93AE-D413F44E4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55A70-3822-4FD1-8796-088D72386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A3B59-DD2E-41B4-883A-AECEEA49B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5F36-FD30-4BE6-9B8A-5BE28FB4570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EAE6B-EF9D-4174-B674-E045F77C0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6072A-8FE6-472C-8F9B-BB6F49EBC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F40A-0B4E-4E9E-BE9A-62282F56F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00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9FCFB3-6795-40E7-A28A-FAF08ED87A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18358D-0B97-45B9-B399-B7C886EADF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E5F822-086F-4262-B68C-5612BE8CF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5F36-FD30-4BE6-9B8A-5BE28FB4570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C8376-0173-44FF-8FDB-03465510D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8B4A3-6D2A-4EF7-8B23-32ED2FF84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F40A-0B4E-4E9E-BE9A-62282F56F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113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gradFill>
          <a:gsLst>
            <a:gs pos="76000">
              <a:schemeClr val="bg1"/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/>
          <p:nvPr userDrawn="1"/>
        </p:nvGrpSpPr>
        <p:grpSpPr>
          <a:xfrm>
            <a:off x="2540" y="0"/>
            <a:ext cx="12189460" cy="6858000"/>
            <a:chOff x="2540" y="0"/>
            <a:chExt cx="12189460" cy="6858000"/>
          </a:xfrm>
        </p:grpSpPr>
        <p:pic>
          <p:nvPicPr>
            <p:cNvPr id="60" name="Picture 59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843"/>
            <a:stretch/>
          </p:blipFill>
          <p:spPr>
            <a:xfrm>
              <a:off x="2540" y="0"/>
              <a:ext cx="12189460" cy="6045200"/>
            </a:xfrm>
            <a:prstGeom prst="rect">
              <a:avLst/>
            </a:prstGeom>
          </p:spPr>
        </p:pic>
        <p:sp>
          <p:nvSpPr>
            <p:cNvPr id="75" name="Rectangle 74"/>
            <p:cNvSpPr/>
            <p:nvPr userDrawn="1"/>
          </p:nvSpPr>
          <p:spPr>
            <a:xfrm>
              <a:off x="2540" y="5664200"/>
              <a:ext cx="12188952" cy="1193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 userDrawn="1"/>
        </p:nvGrpSpPr>
        <p:grpSpPr>
          <a:xfrm>
            <a:off x="4997993" y="5746448"/>
            <a:ext cx="2256972" cy="1128486"/>
            <a:chOff x="3446812" y="5746448"/>
            <a:chExt cx="2256972" cy="1128486"/>
          </a:xfrm>
        </p:grpSpPr>
        <p:pic>
          <p:nvPicPr>
            <p:cNvPr id="65" name="Picture 64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812" y="5746448"/>
              <a:ext cx="2256972" cy="1128486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77" t="67069" r="36573" b="16434"/>
            <a:stretch/>
          </p:blipFill>
          <p:spPr>
            <a:xfrm>
              <a:off x="4216227" y="6572247"/>
              <a:ext cx="730596" cy="234950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73" t="33630" r="40704" b="32408"/>
            <a:stretch/>
          </p:blipFill>
          <p:spPr>
            <a:xfrm>
              <a:off x="4302125" y="6047313"/>
              <a:ext cx="549276" cy="526278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739" t="60942" r="38920" b="32408"/>
            <a:stretch/>
          </p:blipFill>
          <p:spPr>
            <a:xfrm>
              <a:off x="4846638" y="6494998"/>
              <a:ext cx="66676" cy="94703"/>
            </a:xfrm>
            <a:prstGeom prst="rect">
              <a:avLst/>
            </a:prstGeom>
          </p:spPr>
        </p:pic>
      </p:grp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5"/>
            <a:ext cx="12192000" cy="5556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Header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1812179"/>
            <a:ext cx="12192000" cy="128016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z="25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Title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3133903"/>
            <a:ext cx="12192000" cy="357447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Subtitle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447013" y="4355874"/>
            <a:ext cx="5297976" cy="1338349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Authors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110837" y="5702536"/>
            <a:ext cx="3901440" cy="115546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B0520"/>
              </a:buClr>
              <a:buSzTx/>
              <a:buFont typeface="Arial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B0520"/>
              </a:buClr>
              <a:buSzTx/>
              <a:buFont typeface="Arial"/>
              <a:buNone/>
              <a:tabLst/>
              <a:defRPr/>
            </a:pP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Acknowledgements</a:t>
            </a:r>
          </a:p>
          <a:p>
            <a:pPr lvl="0"/>
            <a:endParaRPr lang="en-US" dirty="0"/>
          </a:p>
        </p:txBody>
      </p:sp>
      <p:sp>
        <p:nvSpPr>
          <p:cNvPr id="39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8179725" y="5702536"/>
            <a:ext cx="3901440" cy="115546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B0520"/>
              </a:buClr>
              <a:buSzTx/>
              <a:buFont typeface="Arial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B0520"/>
              </a:buClr>
              <a:buSzTx/>
              <a:buFont typeface="Arial"/>
              <a:buNone/>
              <a:tabLst/>
              <a:defRPr/>
            </a:pPr>
            <a:r>
              <a:rPr lang="en-US" dirty="0"/>
              <a:t>Affiliations</a:t>
            </a:r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en-US" dirty="0"/>
          </a:p>
        </p:txBody>
      </p:sp>
      <p:grpSp>
        <p:nvGrpSpPr>
          <p:cNvPr id="70" name="Group 69"/>
          <p:cNvGrpSpPr/>
          <p:nvPr userDrawn="1"/>
        </p:nvGrpSpPr>
        <p:grpSpPr>
          <a:xfrm>
            <a:off x="5792382" y="1576394"/>
            <a:ext cx="604503" cy="82296"/>
            <a:chOff x="4268723" y="1918335"/>
            <a:chExt cx="604503" cy="82296"/>
          </a:xfrm>
          <a:effectLst/>
        </p:grpSpPr>
        <p:sp>
          <p:nvSpPr>
            <p:cNvPr id="71" name="Isosceles Triangle 70"/>
            <p:cNvSpPr/>
            <p:nvPr userDrawn="1"/>
          </p:nvSpPr>
          <p:spPr>
            <a:xfrm>
              <a:off x="4500563" y="1918335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2" name="Isosceles Triangle 71"/>
            <p:cNvSpPr/>
            <p:nvPr userDrawn="1"/>
          </p:nvSpPr>
          <p:spPr>
            <a:xfrm>
              <a:off x="4268723" y="1918335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3" name="Isosceles Triangle 72"/>
            <p:cNvSpPr/>
            <p:nvPr userDrawn="1"/>
          </p:nvSpPr>
          <p:spPr>
            <a:xfrm>
              <a:off x="4727970" y="1918335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98726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913721" y="5"/>
            <a:ext cx="10363200" cy="1103313"/>
          </a:xfrm>
        </p:spPr>
        <p:txBody>
          <a:bodyPr/>
          <a:lstStyle>
            <a:lvl1pPr>
              <a:defRPr sz="2000" baseline="0">
                <a:solidFill>
                  <a:srgbClr val="0C234B"/>
                </a:solidFill>
              </a:defRPr>
            </a:lvl1pPr>
          </a:lstStyle>
          <a:p>
            <a:r>
              <a:rPr lang="en-US" dirty="0"/>
              <a:t>SAMPLE HEADER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1020590" y="2240801"/>
            <a:ext cx="4799019" cy="2971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3"/>
          </p:nvPr>
        </p:nvSpPr>
        <p:spPr>
          <a:xfrm>
            <a:off x="6297697" y="2240801"/>
            <a:ext cx="4799019" cy="2971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5792382" y="242894"/>
            <a:ext cx="604503" cy="82296"/>
            <a:chOff x="4268723" y="1918335"/>
            <a:chExt cx="604503" cy="82296"/>
          </a:xfrm>
          <a:effectLst/>
        </p:grpSpPr>
        <p:sp>
          <p:nvSpPr>
            <p:cNvPr id="19" name="Isosceles Triangle 18"/>
            <p:cNvSpPr/>
            <p:nvPr userDrawn="1"/>
          </p:nvSpPr>
          <p:spPr>
            <a:xfrm>
              <a:off x="4500563" y="1918335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0" name="Isosceles Triangle 19"/>
            <p:cNvSpPr/>
            <p:nvPr userDrawn="1"/>
          </p:nvSpPr>
          <p:spPr>
            <a:xfrm>
              <a:off x="4268723" y="1918335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1" name="Isosceles Triangle 20"/>
            <p:cNvSpPr/>
            <p:nvPr userDrawn="1"/>
          </p:nvSpPr>
          <p:spPr>
            <a:xfrm>
              <a:off x="4727970" y="1918335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402171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C8D36-AC0F-40C6-A594-9F6C746E0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04E1A-7CFD-4805-8D21-125297B44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5DB02-1A28-426A-858C-9175C51A2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5F36-FD30-4BE6-9B8A-5BE28FB4570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1A42E6-653A-403E-AE7E-FDC8F7F4D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A28A55-6532-48BF-BBD2-44135CB03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F40A-0B4E-4E9E-BE9A-62282F56F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279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B86E1-D358-42BD-AE96-A2C02F6C0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AF0EB-E69F-4854-8E51-767EC0BB3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539869-0748-40A7-8662-BBB96BB03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5F36-FD30-4BE6-9B8A-5BE28FB4570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3007FA-A69B-4DA2-BE70-6A4EEBE19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163B3-C2C6-486A-9039-C5C8880FD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F40A-0B4E-4E9E-BE9A-62282F56F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8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987AC-534E-4AFC-9D08-8F062BE94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10597-D194-4A3E-97EC-C1466C97F2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BFF892-581F-4E79-9139-E50A75C38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A42AD4-E595-4970-BC58-02583166C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5F36-FD30-4BE6-9B8A-5BE28FB4570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E93BB0-AD47-46AA-B11D-CDA40BBCC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D1B551-C232-4FA4-9D04-0816F81AB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F40A-0B4E-4E9E-BE9A-62282F56F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84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6395A-FE32-49D7-AD34-47905551B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A45E7-9DE3-49AA-9827-C62E978574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FFB1EC-0087-46F0-9BD0-B9CA9CC4E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AF2105-493B-4483-9163-4B6EFF20A8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DABDEC-8C9C-47AC-B8A0-DC99ED219D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1CCD38-4EFF-4073-907B-0DF51781E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5F36-FD30-4BE6-9B8A-5BE28FB4570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7E56D4-4EF8-41D9-9899-D87612F37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40916F-BB3E-465F-82FC-311FFA0B1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F40A-0B4E-4E9E-BE9A-62282F56F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9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213C4-DB29-4F3D-B556-9A75B5524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231FFE-DDB1-4737-AC4E-B47218399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5F36-FD30-4BE6-9B8A-5BE28FB4570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9DF045-827A-4174-8490-7296A241B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D4067F-7B3A-486C-8DA8-B77C7AB30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F40A-0B4E-4E9E-BE9A-62282F56F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189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996B2B-0EB5-491A-87F2-E96FDB04F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5F36-FD30-4BE6-9B8A-5BE28FB4570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8A5695-0C8E-41CE-874F-835620398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448D2E-0E30-48C5-8DA0-15CE6C597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F40A-0B4E-4E9E-BE9A-62282F56F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928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DFB97-68CE-4980-AA7D-56F43FC75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2BBC7-2DB6-4F02-B86F-7E185B970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F14B9A-5834-4524-BE99-F09566E257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CC938C-C44F-4FB9-83EA-9F6C4FD48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5F36-FD30-4BE6-9B8A-5BE28FB4570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3E5CC7-A7E9-474F-A566-AFD0244C6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0C65DD-5F55-44E4-AC93-DF7B5ACD2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F40A-0B4E-4E9E-BE9A-62282F56F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92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3326F-A091-4DAF-B227-A64EA92E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A7EB3A-FC8C-40A7-BF17-9490B0B6CB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628233-274D-4B04-90CA-6806E6D75C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32F3E9-6D0E-4E14-94CA-7B70D3F26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5F36-FD30-4BE6-9B8A-5BE28FB4570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C938A7-5F46-4DBB-90B3-5B7DD8767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BF8637-7332-471E-B2C0-69F3A7617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F40A-0B4E-4E9E-BE9A-62282F56F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526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3E8A00-9C28-4A85-90BF-61948356F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68E7E2-B610-4E42-B32C-720FFDCA4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65076-F687-464F-A14B-F977774FA9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45F36-FD30-4BE6-9B8A-5BE28FB4570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489228-A88A-4FD8-8CC6-42F30D882A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A965D-A3EE-45FB-BBDD-FC45C530B7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4F40A-0B4E-4E9E-BE9A-62282F56F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717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microsoft.com/office/2007/relationships/hdphoto" Target="../media/hdphoto1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hyperlink" Target="https://buildbotics.com/wiring-stepper-motors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hyperlink" Target="https://en.wikipedia.org/wiki/RS-232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29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29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753495" y="1841359"/>
            <a:ext cx="8975465" cy="1280161"/>
          </a:xfrm>
        </p:spPr>
        <p:txBody>
          <a:bodyPr>
            <a:normAutofit/>
          </a:bodyPr>
          <a:lstStyle/>
          <a:p>
            <a:r>
              <a:rPr lang="en-US" sz="4000" b="1" dirty="0"/>
              <a:t>Design of an Automatic Adjustable Wind Tunnel Diffuser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-1" y="2987102"/>
            <a:ext cx="12192000" cy="357447"/>
          </a:xfrm>
        </p:spPr>
        <p:txBody>
          <a:bodyPr>
            <a:noAutofit/>
          </a:bodyPr>
          <a:lstStyle/>
          <a:p>
            <a:r>
              <a:rPr lang="en-US" sz="1400" dirty="0"/>
              <a:t>Arizona/NASA Space Grant Symposium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447011" y="3987168"/>
            <a:ext cx="5297976" cy="133834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Nicolas Tan, Roman </a:t>
            </a:r>
            <a:r>
              <a:rPr lang="en-US" dirty="0" err="1"/>
              <a:t>Anthis</a:t>
            </a:r>
            <a:endParaRPr lang="en-US" dirty="0"/>
          </a:p>
          <a:p>
            <a:r>
              <a:rPr lang="en-US" dirty="0"/>
              <a:t>Advisor Dr. Jesse C. Little</a:t>
            </a:r>
          </a:p>
          <a:p>
            <a:r>
              <a:rPr lang="en-US" dirty="0"/>
              <a:t>The University of Arizona</a:t>
            </a:r>
          </a:p>
          <a:p>
            <a:r>
              <a:rPr lang="en-US" dirty="0"/>
              <a:t>Aerospace and Mechanical Engineering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7387424" y="5702536"/>
            <a:ext cx="3901440" cy="1155469"/>
          </a:xfrm>
        </p:spPr>
        <p:txBody>
          <a:bodyPr>
            <a:normAutofit/>
          </a:bodyPr>
          <a:lstStyle/>
          <a:p>
            <a:r>
              <a:rPr lang="en-US" sz="1400" dirty="0"/>
              <a:t>Partially funded by: AFOSR and ONR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B384040-9492-4EA3-84FC-C0F2B458D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8341" y="0"/>
            <a:ext cx="753658" cy="10061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EC8337E-9BD9-4566-A432-8591413F44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000464" cy="8303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8DF445-30C6-43EB-9440-9A293EA221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3560" y="5776021"/>
            <a:ext cx="1717603" cy="128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47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D9C30E-4EB5-4E54-879D-0816F131F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D5BD1D-00A5-4D3D-B870-BF71FCD70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8135" y="5878286"/>
            <a:ext cx="733865" cy="9797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8B6DB8-89D2-4F9E-951C-07915EF8EC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86829"/>
            <a:ext cx="934088" cy="7711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A352778-A103-4D51-917B-47EC157609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0601" y="-287205"/>
            <a:ext cx="1251399" cy="936330"/>
          </a:xfrm>
          <a:prstGeom prst="rect">
            <a:avLst/>
          </a:prstGeom>
        </p:spPr>
      </p:pic>
      <p:sp>
        <p:nvSpPr>
          <p:cNvPr id="27" name="Subtitle 1">
            <a:extLst>
              <a:ext uri="{FF2B5EF4-FFF2-40B4-BE49-F238E27FC236}">
                <a16:creationId xmlns:a16="http://schemas.microsoft.com/office/drawing/2014/main" id="{990E30EC-347A-4459-BE1B-2C0D77808E9F}"/>
              </a:ext>
            </a:extLst>
          </p:cNvPr>
          <p:cNvSpPr txBox="1">
            <a:spLocks/>
          </p:cNvSpPr>
          <p:nvPr/>
        </p:nvSpPr>
        <p:spPr bwMode="auto">
          <a:xfrm>
            <a:off x="1461240" y="990858"/>
            <a:ext cx="8829525" cy="408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en-US" sz="2800" kern="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FE5353E-17A9-4FEF-A5D6-D9AF2E7BDCC4}"/>
              </a:ext>
            </a:extLst>
          </p:cNvPr>
          <p:cNvSpPr txBox="1"/>
          <p:nvPr/>
        </p:nvSpPr>
        <p:spPr>
          <a:xfrm>
            <a:off x="486732" y="1046194"/>
            <a:ext cx="365979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Linear Shaft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Replaces manual crank shaft.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Connected to Ball Joint Rod End to account for diffuser wall flexing.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Lateral Movement controlled by linear bearing housing.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load capacity of 300 lbs. (136kg.)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/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69FB0177-02B8-4173-A64B-528313577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567" y="211725"/>
            <a:ext cx="98298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800" b="1" kern="0" dirty="0"/>
              <a:t>Automatic Adjustable Wind Tunnel Diffuser Design</a:t>
            </a:r>
          </a:p>
          <a:p>
            <a:r>
              <a:rPr lang="en-US" sz="2800" b="1" kern="0" dirty="0"/>
              <a:t>Detailed Design</a:t>
            </a:r>
          </a:p>
        </p:txBody>
      </p:sp>
      <p:pic>
        <p:nvPicPr>
          <p:cNvPr id="4" name="Picture 3" descr="A picture containing weapon&#10;&#10;Description automatically generated">
            <a:extLst>
              <a:ext uri="{FF2B5EF4-FFF2-40B4-BE49-F238E27FC236}">
                <a16:creationId xmlns:a16="http://schemas.microsoft.com/office/drawing/2014/main" id="{B7A880E9-5AC5-426C-B64B-9BC69D734B6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4997479" y="1803031"/>
            <a:ext cx="6096000" cy="37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47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D9C30E-4EB5-4E54-879D-0816F131F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D5BD1D-00A5-4D3D-B870-BF71FCD70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8135" y="5878286"/>
            <a:ext cx="733865" cy="9797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8B6DB8-89D2-4F9E-951C-07915EF8EC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86829"/>
            <a:ext cx="934088" cy="7711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A352778-A103-4D51-917B-47EC157609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0601" y="-287205"/>
            <a:ext cx="1251399" cy="936330"/>
          </a:xfrm>
          <a:prstGeom prst="rect">
            <a:avLst/>
          </a:prstGeom>
        </p:spPr>
      </p:pic>
      <p:sp>
        <p:nvSpPr>
          <p:cNvPr id="27" name="Subtitle 1">
            <a:extLst>
              <a:ext uri="{FF2B5EF4-FFF2-40B4-BE49-F238E27FC236}">
                <a16:creationId xmlns:a16="http://schemas.microsoft.com/office/drawing/2014/main" id="{990E30EC-347A-4459-BE1B-2C0D77808E9F}"/>
              </a:ext>
            </a:extLst>
          </p:cNvPr>
          <p:cNvSpPr txBox="1">
            <a:spLocks/>
          </p:cNvSpPr>
          <p:nvPr/>
        </p:nvSpPr>
        <p:spPr bwMode="auto">
          <a:xfrm>
            <a:off x="1461240" y="990858"/>
            <a:ext cx="8829525" cy="408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en-US" sz="2800" kern="0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EEDB2F22-D2D2-4B98-AC89-5FC6FE89D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100" y="67633"/>
            <a:ext cx="98298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800" b="1" kern="0" dirty="0"/>
              <a:t>Automatic Adjustable Wind Tunnel Diffuser Design</a:t>
            </a:r>
          </a:p>
          <a:p>
            <a:r>
              <a:rPr lang="en-US" sz="2800" b="1" kern="0" dirty="0"/>
              <a:t>Detailed Design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5ABA2D-94A1-4AAD-BC8D-406A74E3B02D}"/>
              </a:ext>
            </a:extLst>
          </p:cNvPr>
          <p:cNvSpPr txBox="1"/>
          <p:nvPr/>
        </p:nvSpPr>
        <p:spPr>
          <a:xfrm>
            <a:off x="522311" y="1676400"/>
            <a:ext cx="375744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Connection Points and Mounts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Replaced Steel with Aluminum 6061 based on structural simulations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Reduced Cost and Improved Machinability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/>
          </a:p>
          <a:p>
            <a:endParaRPr lang="en-US" sz="2800" b="1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F1BD2A1-D0F6-4EB9-B3CC-75233959303E}"/>
              </a:ext>
            </a:extLst>
          </p:cNvPr>
          <p:cNvGrpSpPr/>
          <p:nvPr/>
        </p:nvGrpSpPr>
        <p:grpSpPr>
          <a:xfrm>
            <a:off x="5021982" y="3981964"/>
            <a:ext cx="5024284" cy="2693934"/>
            <a:chOff x="5420130" y="3671284"/>
            <a:chExt cx="4292041" cy="230131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F35B0CD-CD16-4BFF-98C5-11581471E7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23718" y="3671755"/>
              <a:ext cx="2588453" cy="230084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1154E03-A6E9-4328-997F-66FC9A3E5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20130" y="3671284"/>
              <a:ext cx="1771650" cy="2276475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ABA5478-F25A-4C95-914B-0B9DD2547BD9}"/>
              </a:ext>
            </a:extLst>
          </p:cNvPr>
          <p:cNvGrpSpPr/>
          <p:nvPr/>
        </p:nvGrpSpPr>
        <p:grpSpPr>
          <a:xfrm>
            <a:off x="5021982" y="1466195"/>
            <a:ext cx="5024284" cy="2515769"/>
            <a:chOff x="5088671" y="1280098"/>
            <a:chExt cx="4291607" cy="214890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7BE1CBF-EAD0-48E9-86F6-9EAFD016969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088671" y="1291241"/>
              <a:ext cx="2127016" cy="2137759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7073ACC-5026-44EA-A6D4-A958F65D0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350923" y="1280098"/>
              <a:ext cx="3029355" cy="214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848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D9C30E-4EB5-4E54-879D-0816F131F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12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F38056-5B8B-4CB2-9E90-885BE8704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10363200" cy="110331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Overview</a:t>
            </a:r>
            <a:endParaRPr lang="en-US" sz="28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D5BD1D-00A5-4D3D-B870-BF71FCD70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8135" y="5878286"/>
            <a:ext cx="733865" cy="9797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8B6DB8-89D2-4F9E-951C-07915EF8EC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86829"/>
            <a:ext cx="934088" cy="7711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A352778-A103-4D51-917B-47EC157609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0601" y="-287205"/>
            <a:ext cx="1251399" cy="936330"/>
          </a:xfrm>
          <a:prstGeom prst="rect">
            <a:avLst/>
          </a:prstGeom>
        </p:spPr>
      </p:pic>
      <p:pic>
        <p:nvPicPr>
          <p:cNvPr id="19" name="Picture 18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40F26F5C-C10D-458D-B643-946F4C92A41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45" t="6226" r="8106" b="41579"/>
          <a:stretch/>
        </p:blipFill>
        <p:spPr>
          <a:xfrm>
            <a:off x="1650477" y="2091987"/>
            <a:ext cx="8889688" cy="267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79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97459C-0AA0-4E35-A10F-D9F96901B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5274" y="6470865"/>
            <a:ext cx="531832" cy="365125"/>
          </a:xfrm>
        </p:spPr>
        <p:txBody>
          <a:bodyPr/>
          <a:lstStyle/>
          <a:p>
            <a:fld id="{F1214C19-7B70-E548-A608-340680BFD9AE}" type="slidenum">
              <a:rPr lang="en-US" smtClean="0"/>
              <a:t>13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0D93E75-E63F-4644-83D3-9CD33ED75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21" y="5"/>
            <a:ext cx="10363200" cy="110331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Actuator</a:t>
            </a:r>
            <a:endParaRPr lang="en-US" sz="2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C1D576-C9D1-4C7B-8305-41959D566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83736"/>
            <a:ext cx="932769" cy="7742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05FEA3-0E32-4AA0-B648-7DC4900831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0417" y="5876454"/>
            <a:ext cx="731583" cy="9815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CBE94D-1AC8-4729-B33F-2DEA4BCABC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2212" y="-269641"/>
            <a:ext cx="1249788" cy="938865"/>
          </a:xfrm>
          <a:prstGeom prst="rect">
            <a:avLst/>
          </a:prstGeom>
        </p:spPr>
      </p:pic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3B0757C-E642-4276-9B6D-9B94CC68E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8756" y="2130439"/>
            <a:ext cx="5894177" cy="3372894"/>
          </a:xfrm>
        </p:spPr>
        <p:txBody>
          <a:bodyPr>
            <a:normAutofit fontScale="40000" lnSpcReduction="20000"/>
          </a:bodyPr>
          <a:lstStyle/>
          <a:p>
            <a:r>
              <a:rPr lang="en-US" sz="8600" dirty="0" err="1">
                <a:sym typeface="Wingdings" panose="05000000000000000000" pitchFamily="2" charset="2"/>
              </a:rPr>
              <a:t>Velmex</a:t>
            </a:r>
            <a:r>
              <a:rPr lang="en-US" sz="8600" dirty="0">
                <a:sym typeface="Wingdings" panose="05000000000000000000" pitchFamily="2" charset="2"/>
              </a:rPr>
              <a:t> </a:t>
            </a:r>
            <a:r>
              <a:rPr lang="en-US" sz="8600" dirty="0" err="1">
                <a:sym typeface="Wingdings" panose="05000000000000000000" pitchFamily="2" charset="2"/>
              </a:rPr>
              <a:t>BiSlide</a:t>
            </a:r>
            <a:endParaRPr lang="en-US" sz="8600" dirty="0">
              <a:sym typeface="Wingdings" panose="05000000000000000000" pitchFamily="2" charset="2"/>
            </a:endParaRPr>
          </a:p>
          <a:p>
            <a:pPr lvl="1"/>
            <a:r>
              <a:rPr lang="en-US" sz="7400" dirty="0">
                <a:sym typeface="Wingdings" panose="05000000000000000000" pitchFamily="2" charset="2"/>
              </a:rPr>
              <a:t>Stepper motor turns lead screw</a:t>
            </a:r>
          </a:p>
          <a:p>
            <a:pPr lvl="1"/>
            <a:r>
              <a:rPr lang="en-US" sz="7400" dirty="0">
                <a:sym typeface="Wingdings" panose="05000000000000000000" pitchFamily="2" charset="2"/>
              </a:rPr>
              <a:t>Slide moves linearly pushing on the side plates of the diffuser</a:t>
            </a:r>
          </a:p>
          <a:p>
            <a:pPr lvl="1"/>
            <a:r>
              <a:rPr lang="en-US" sz="7400" dirty="0">
                <a:sym typeface="Wingdings" panose="05000000000000000000" pitchFamily="2" charset="2"/>
              </a:rPr>
              <a:t>Varies the diffuser throat area by pushing in bendable plates</a:t>
            </a:r>
          </a:p>
          <a:p>
            <a:endParaRPr lang="en-US" dirty="0">
              <a:sym typeface="Wingdings" panose="05000000000000000000" pitchFamily="2" charset="2"/>
            </a:endParaRPr>
          </a:p>
        </p:txBody>
      </p:sp>
      <p:pic>
        <p:nvPicPr>
          <p:cNvPr id="16" name="Picture 2" descr="Motorizedl BiSlide">
            <a:extLst>
              <a:ext uri="{FF2B5EF4-FFF2-40B4-BE49-F238E27FC236}">
                <a16:creationId xmlns:a16="http://schemas.microsoft.com/office/drawing/2014/main" id="{FC31FE8E-41D0-40A4-A7A0-9A3B95111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523" y="1765672"/>
            <a:ext cx="3369689" cy="269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904D010-B5AC-4E4B-AF44-E57B8A4C4188}"/>
              </a:ext>
            </a:extLst>
          </p:cNvPr>
          <p:cNvSpPr txBox="1"/>
          <p:nvPr/>
        </p:nvSpPr>
        <p:spPr>
          <a:xfrm>
            <a:off x="8602380" y="4330618"/>
            <a:ext cx="13099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</a:rPr>
              <a:t>Source: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</a:rPr>
              <a:t>Velmex</a:t>
            </a:r>
            <a:endParaRPr lang="en-US" sz="11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13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97459C-0AA0-4E35-A10F-D9F96901B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2212" y="6470865"/>
            <a:ext cx="531832" cy="365125"/>
          </a:xfrm>
        </p:spPr>
        <p:txBody>
          <a:bodyPr/>
          <a:lstStyle/>
          <a:p>
            <a:fld id="{F1214C19-7B70-E548-A608-340680BFD9AE}" type="slidenum">
              <a:rPr lang="en-US" smtClean="0"/>
              <a:t>14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0D93E75-E63F-4644-83D3-9CD33ED75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21" y="5"/>
            <a:ext cx="10363200" cy="110331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Actuator</a:t>
            </a:r>
            <a:endParaRPr lang="en-US" sz="2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C1D576-C9D1-4C7B-8305-41959D566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83736"/>
            <a:ext cx="932769" cy="7742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05FEA3-0E32-4AA0-B648-7DC4900831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0417" y="5876454"/>
            <a:ext cx="731583" cy="9815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CBE94D-1AC8-4729-B33F-2DEA4BCABC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2212" y="-269641"/>
            <a:ext cx="1249788" cy="938865"/>
          </a:xfrm>
          <a:prstGeom prst="rect">
            <a:avLst/>
          </a:prstGeom>
        </p:spPr>
      </p:pic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3B0757C-E642-4276-9B6D-9B94CC68E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769" y="1329707"/>
            <a:ext cx="6230031" cy="4956297"/>
          </a:xfrm>
        </p:spPr>
        <p:txBody>
          <a:bodyPr>
            <a:normAutofit/>
          </a:bodyPr>
          <a:lstStyle/>
          <a:p>
            <a:r>
              <a:rPr lang="en-US" sz="2800" dirty="0">
                <a:sym typeface="Wingdings" panose="05000000000000000000" pitchFamily="2" charset="2"/>
              </a:rPr>
              <a:t>What is a stepper motor?</a:t>
            </a:r>
          </a:p>
          <a:p>
            <a:pPr lvl="1"/>
            <a:r>
              <a:rPr lang="en-US" sz="2400" dirty="0">
                <a:sym typeface="Wingdings" panose="05000000000000000000" pitchFamily="2" charset="2"/>
              </a:rPr>
              <a:t>Coils need to be powered and unpowered to move the stepper motor</a:t>
            </a:r>
          </a:p>
          <a:p>
            <a:r>
              <a:rPr lang="en-US" sz="2800" dirty="0">
                <a:sym typeface="Wingdings" panose="05000000000000000000" pitchFamily="2" charset="2"/>
              </a:rPr>
              <a:t>Two-phase motor</a:t>
            </a:r>
          </a:p>
          <a:p>
            <a:pPr lvl="1"/>
            <a:r>
              <a:rPr lang="en-US" sz="2400" dirty="0">
                <a:sym typeface="Wingdings" panose="05000000000000000000" pitchFamily="2" charset="2"/>
              </a:rPr>
              <a:t>Two sets of coils to power</a:t>
            </a:r>
          </a:p>
          <a:p>
            <a:r>
              <a:rPr lang="en-US" sz="2800" dirty="0">
                <a:sym typeface="Wingdings" panose="05000000000000000000" pitchFamily="2" charset="2"/>
              </a:rPr>
              <a:t>Driver circuit required to function</a:t>
            </a:r>
          </a:p>
          <a:p>
            <a:pPr lvl="1"/>
            <a:r>
              <a:rPr lang="en-US" sz="2400" dirty="0">
                <a:sym typeface="Wingdings" panose="05000000000000000000" pitchFamily="2" charset="2"/>
              </a:rPr>
              <a:t>Manual control is impractical</a:t>
            </a:r>
          </a:p>
          <a:p>
            <a:endParaRPr lang="en-US" dirty="0">
              <a:sym typeface="Wingdings" panose="05000000000000000000" pitchFamily="2" charset="2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FEC399F-20F7-4205-96BA-E2BDED03A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133" y="1919013"/>
            <a:ext cx="3874284" cy="242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0A21E4E-A31C-43B2-B67E-C9F8A1068B15}"/>
              </a:ext>
            </a:extLst>
          </p:cNvPr>
          <p:cNvSpPr txBox="1"/>
          <p:nvPr/>
        </p:nvSpPr>
        <p:spPr>
          <a:xfrm>
            <a:off x="7413562" y="4365055"/>
            <a:ext cx="42194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</a:rPr>
              <a:t>Source: 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hlinkClick r:id="rId7"/>
              </a:rPr>
              <a:t>https://buildbotics.com/wiring-stepper-motors/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256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FA463F-E1AD-4ACF-907D-EF1244C58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15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F1279B-6213-4722-B4C5-6CD4355A9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21" y="4"/>
            <a:ext cx="10363200" cy="110331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Controller</a:t>
            </a:r>
            <a:endParaRPr lang="en-US" sz="28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9A014E-12CA-4316-AE13-0ED3CE89B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887" y="6073395"/>
            <a:ext cx="932769" cy="7742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B5F6CB-C5C6-4782-82C6-6BB67B9BE7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0417" y="5866113"/>
            <a:ext cx="731583" cy="981541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0491EBE-E936-4C43-AB9D-4B75153BE915}"/>
              </a:ext>
            </a:extLst>
          </p:cNvPr>
          <p:cNvCxnSpPr>
            <a:cxnSpLocks/>
          </p:cNvCxnSpPr>
          <p:nvPr/>
        </p:nvCxnSpPr>
        <p:spPr>
          <a:xfrm flipV="1">
            <a:off x="5145580" y="5652435"/>
            <a:ext cx="2698757" cy="58189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529B06DF-AC18-4FD2-8C1D-587A0A1707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3643" y="-237239"/>
            <a:ext cx="1249788" cy="938865"/>
          </a:xfrm>
          <a:prstGeom prst="rect">
            <a:avLst/>
          </a:prstGeom>
        </p:spPr>
      </p:pic>
      <p:pic>
        <p:nvPicPr>
          <p:cNvPr id="19" name="Picture 8" descr="VXM1-1 Controller">
            <a:extLst>
              <a:ext uri="{FF2B5EF4-FFF2-40B4-BE49-F238E27FC236}">
                <a16:creationId xmlns:a16="http://schemas.microsoft.com/office/drawing/2014/main" id="{4A872420-EAB2-4891-A71F-750E67716A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95"/>
          <a:stretch/>
        </p:blipFill>
        <p:spPr bwMode="auto">
          <a:xfrm>
            <a:off x="7555784" y="1539290"/>
            <a:ext cx="3904633" cy="276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B7A2463-603C-46A8-BDD6-D33E4CC862D5}"/>
              </a:ext>
            </a:extLst>
          </p:cNvPr>
          <p:cNvSpPr txBox="1"/>
          <p:nvPr/>
        </p:nvSpPr>
        <p:spPr>
          <a:xfrm>
            <a:off x="8699082" y="4339483"/>
            <a:ext cx="13099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</a:rPr>
              <a:t>Source: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</a:rPr>
              <a:t>Velmex</a:t>
            </a:r>
            <a:endParaRPr lang="en-US" sz="11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C3A980AF-3FB9-4FC1-B499-4DBC38269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21" y="1846974"/>
            <a:ext cx="6718623" cy="3942956"/>
          </a:xfrm>
        </p:spPr>
        <p:txBody>
          <a:bodyPr>
            <a:normAutofit/>
          </a:bodyPr>
          <a:lstStyle/>
          <a:p>
            <a:r>
              <a:rPr lang="en-US" sz="2800" dirty="0">
                <a:sym typeface="Wingdings" panose="05000000000000000000" pitchFamily="2" charset="2"/>
              </a:rPr>
              <a:t>Potential Controller Choices</a:t>
            </a:r>
          </a:p>
          <a:p>
            <a:pPr lvl="1"/>
            <a:r>
              <a:rPr lang="en-US" sz="2400" dirty="0">
                <a:sym typeface="Wingdings" panose="05000000000000000000" pitchFamily="2" charset="2"/>
              </a:rPr>
              <a:t>VXM-1,VXM-2,VXM-1-1, Other</a:t>
            </a:r>
          </a:p>
          <a:p>
            <a:pPr lvl="1"/>
            <a:r>
              <a:rPr lang="en-US" sz="2400" dirty="0">
                <a:sym typeface="Wingdings" panose="05000000000000000000" pitchFamily="2" charset="2"/>
              </a:rPr>
              <a:t>First three work well with stepper motor and are easy to configure</a:t>
            </a:r>
          </a:p>
          <a:p>
            <a:pPr lvl="1"/>
            <a:r>
              <a:rPr lang="en-US" sz="2400" dirty="0">
                <a:sym typeface="Wingdings" panose="05000000000000000000" pitchFamily="2" charset="2"/>
              </a:rPr>
              <a:t>VXM-2 can control two motors simultaneously</a:t>
            </a:r>
          </a:p>
          <a:p>
            <a:endParaRPr lang="en-US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5400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D5C5B3-B110-499D-B8C0-61820EAA3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16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7AC569-3337-4096-BD5C-2ABE26664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Controller</a:t>
            </a:r>
            <a:endParaRPr lang="en-US" sz="28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0AAC95-7391-4FF8-A017-A806859E3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070" y="1217616"/>
            <a:ext cx="5382198" cy="4851598"/>
          </a:xfrm>
        </p:spPr>
        <p:txBody>
          <a:bodyPr>
            <a:normAutofit/>
          </a:bodyPr>
          <a:lstStyle/>
          <a:p>
            <a:r>
              <a:rPr lang="en-US" sz="2800" dirty="0"/>
              <a:t>How does it work?</a:t>
            </a:r>
          </a:p>
          <a:p>
            <a:pPr lvl="1"/>
            <a:r>
              <a:rPr lang="en-US" sz="2400" dirty="0"/>
              <a:t>Messages are passed from the computer to the controller using the RS-232 Communication Protocol</a:t>
            </a:r>
          </a:p>
          <a:p>
            <a:pPr lvl="1"/>
            <a:r>
              <a:rPr lang="en-US" sz="2400" dirty="0"/>
              <a:t>An interpreter circuit decodes the message</a:t>
            </a:r>
          </a:p>
          <a:p>
            <a:pPr lvl="1"/>
            <a:r>
              <a:rPr lang="en-US" sz="2400" dirty="0"/>
              <a:t>The stepper motor is controlled depending on the sent message</a:t>
            </a:r>
          </a:p>
          <a:p>
            <a:endParaRPr lang="en-US" sz="1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EE8EE3-CCF0-4818-9DE2-851BFC952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9" y="6069214"/>
            <a:ext cx="932769" cy="7742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8C2350-E3CB-444F-991B-14544D5E77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0417" y="5861932"/>
            <a:ext cx="731583" cy="9815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F628CE-5DD9-4F53-9AFB-4BF2A653C4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9558" y="-247830"/>
            <a:ext cx="1249788" cy="938865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DFB8CE57-5A3F-40A8-80D2-BC28A6703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904" y="1655026"/>
            <a:ext cx="4060043" cy="271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99F7432-01B3-4D63-B6DF-4D79988BAF2C}"/>
              </a:ext>
            </a:extLst>
          </p:cNvPr>
          <p:cNvSpPr txBox="1"/>
          <p:nvPr/>
        </p:nvSpPr>
        <p:spPr>
          <a:xfrm>
            <a:off x="7436293" y="4367873"/>
            <a:ext cx="34932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</a:rPr>
              <a:t>Source: 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hlinkClick r:id="rId7"/>
              </a:rPr>
              <a:t>https://en.wikipedia.org/wiki/RS-232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926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11BC74-5E88-4AE7-BE55-B50B7F3EE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17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F78DB7-A157-4A72-8DA4-19BD2E75D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Computer</a:t>
            </a:r>
            <a:endParaRPr lang="en-US" sz="2800" b="1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D89F468-46C2-42CD-8045-1BBD2020C981}"/>
              </a:ext>
            </a:extLst>
          </p:cNvPr>
          <p:cNvCxnSpPr/>
          <p:nvPr/>
        </p:nvCxnSpPr>
        <p:spPr>
          <a:xfrm>
            <a:off x="-467139" y="109330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39B04C81-470C-4520-B3BE-A6123866A7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0773" y="1334579"/>
            <a:ext cx="5315227" cy="4082480"/>
          </a:xfrm>
        </p:spPr>
        <p:txBody>
          <a:bodyPr>
            <a:normAutofit/>
          </a:bodyPr>
          <a:lstStyle/>
          <a:p>
            <a:r>
              <a:rPr lang="en-US" sz="2800" dirty="0"/>
              <a:t>How are the codes sent?</a:t>
            </a:r>
          </a:p>
          <a:p>
            <a:pPr lvl="1"/>
            <a:r>
              <a:rPr lang="en-US" sz="2400" dirty="0"/>
              <a:t>LabVIEW script sends codes</a:t>
            </a:r>
          </a:p>
          <a:p>
            <a:pPr lvl="1"/>
            <a:r>
              <a:rPr lang="en-US" sz="2400" dirty="0"/>
              <a:t>Backend code configured to send these codes</a:t>
            </a:r>
          </a:p>
          <a:p>
            <a:pPr lvl="1"/>
            <a:r>
              <a:rPr lang="en-US" sz="2400" dirty="0"/>
              <a:t>GUI makes it easy to use</a:t>
            </a:r>
          </a:p>
          <a:p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CA44AB-DEF4-4A50-9A18-AA0375690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9" y="6083736"/>
            <a:ext cx="932769" cy="7742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9BC53E-2610-4054-9CBA-1115F59976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0417" y="5863527"/>
            <a:ext cx="731583" cy="9815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110A6B-3A36-4F1A-9B03-B456F7F3A6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2212" y="-231256"/>
            <a:ext cx="1249788" cy="93886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250A162-6FC3-44C3-A8D8-4E221F244A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4919" y="1334579"/>
            <a:ext cx="4572002" cy="374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4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F036F2-F526-4E27-8749-E64634484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18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9B24F8-E5BB-43CC-A784-D03A73CBD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Next Steps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BF0E79-875C-46C5-825E-D55959699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5" y="6058155"/>
            <a:ext cx="932769" cy="7742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45B7B8-E3A9-4837-9EAF-65EFFC49EF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5064" y="5876459"/>
            <a:ext cx="731583" cy="9815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79C362-572A-496C-A5CD-4803E3C2DB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2212" y="-257161"/>
            <a:ext cx="1249788" cy="938865"/>
          </a:xfrm>
          <a:prstGeom prst="rect">
            <a:avLst/>
          </a:prstGeom>
        </p:spPr>
      </p:pic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5227BE64-01DE-4EAE-BD9E-D490D04C7568}"/>
              </a:ext>
            </a:extLst>
          </p:cNvPr>
          <p:cNvSpPr txBox="1">
            <a:spLocks/>
          </p:cNvSpPr>
          <p:nvPr/>
        </p:nvSpPr>
        <p:spPr>
          <a:xfrm>
            <a:off x="780773" y="1943133"/>
            <a:ext cx="9159094" cy="4115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+mn-lt"/>
              </a:rPr>
              <a:t>Assembly</a:t>
            </a:r>
          </a:p>
          <a:p>
            <a:r>
              <a:rPr lang="en-US" sz="2800" dirty="0">
                <a:latin typeface="+mn-lt"/>
              </a:rPr>
              <a:t>Safety Measure</a:t>
            </a:r>
          </a:p>
          <a:p>
            <a:pPr lvl="1"/>
            <a:r>
              <a:rPr lang="en-US" sz="2400" dirty="0">
                <a:latin typeface="+mn-lt"/>
              </a:rPr>
              <a:t>Test speeds </a:t>
            </a:r>
          </a:p>
          <a:p>
            <a:pPr lvl="1"/>
            <a:r>
              <a:rPr lang="en-US" sz="2400" dirty="0">
                <a:latin typeface="+mn-lt"/>
              </a:rPr>
              <a:t>Test travel distances</a:t>
            </a:r>
          </a:p>
          <a:p>
            <a:r>
              <a:rPr lang="en-US" sz="2800" dirty="0">
                <a:latin typeface="+mn-lt"/>
              </a:rPr>
              <a:t>Features for Users</a:t>
            </a:r>
          </a:p>
          <a:p>
            <a:pPr lvl="1"/>
            <a:r>
              <a:rPr lang="en-US" sz="2400" dirty="0">
                <a:latin typeface="+mn-lt"/>
              </a:rPr>
              <a:t>More quality-of-life features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3456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F036F2-F526-4E27-8749-E64634484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BF0E79-875C-46C5-825E-D55959699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5" y="6058155"/>
            <a:ext cx="932769" cy="7742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45B7B8-E3A9-4837-9EAF-65EFFC49EF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5064" y="5876459"/>
            <a:ext cx="731583" cy="9815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79C362-572A-496C-A5CD-4803E3C2DB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2212" y="-257161"/>
            <a:ext cx="1249788" cy="938865"/>
          </a:xfrm>
          <a:prstGeom prst="rect">
            <a:avLst/>
          </a:prstGeom>
        </p:spPr>
      </p:pic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5227BE64-01DE-4EAE-BD9E-D490D04C7568}"/>
              </a:ext>
            </a:extLst>
          </p:cNvPr>
          <p:cNvSpPr txBox="1">
            <a:spLocks/>
          </p:cNvSpPr>
          <p:nvPr/>
        </p:nvSpPr>
        <p:spPr>
          <a:xfrm>
            <a:off x="4467104" y="3222266"/>
            <a:ext cx="3256434" cy="716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Thank you!</a:t>
            </a:r>
            <a:endParaRPr lang="en-US" sz="24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8298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D9C30E-4EB5-4E54-879D-0816F131F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F38056-5B8B-4CB2-9E90-885BE8704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088" y="914405"/>
            <a:ext cx="10363200" cy="1103313"/>
          </a:xfrm>
        </p:spPr>
        <p:txBody>
          <a:bodyPr>
            <a:normAutofit/>
          </a:bodyPr>
          <a:lstStyle/>
          <a:p>
            <a:r>
              <a:rPr lang="en-US" sz="3200" b="1" dirty="0"/>
              <a:t>Acknowledgements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D5BD1D-00A5-4D3D-B870-BF71FCD70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8135" y="5878286"/>
            <a:ext cx="733865" cy="9797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8B6DB8-89D2-4F9E-951C-07915EF8EC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86829"/>
            <a:ext cx="934088" cy="7711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A352778-A103-4D51-917B-47EC157609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0601" y="-287205"/>
            <a:ext cx="1251399" cy="936330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EF14C8A-C9E0-4537-949A-C6DA014B5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9707" y="2363197"/>
            <a:ext cx="6766558" cy="4109215"/>
          </a:xfrm>
        </p:spPr>
        <p:txBody>
          <a:bodyPr/>
          <a:lstStyle/>
          <a:p>
            <a:r>
              <a:rPr lang="en-US" dirty="0"/>
              <a:t>James Threadgill – Research Scientist</a:t>
            </a:r>
          </a:p>
          <a:p>
            <a:r>
              <a:rPr lang="en-US" dirty="0"/>
              <a:t>Dale Drew – Instrument Maker</a:t>
            </a:r>
          </a:p>
          <a:p>
            <a:r>
              <a:rPr lang="en-US" dirty="0" err="1"/>
              <a:t>Sathyan</a:t>
            </a:r>
            <a:r>
              <a:rPr lang="en-US" dirty="0"/>
              <a:t> Padmanabhan – PhD Student</a:t>
            </a:r>
          </a:p>
          <a:p>
            <a:r>
              <a:rPr lang="en-US" dirty="0"/>
              <a:t>Adrian Guerra – Master’s Student</a:t>
            </a:r>
          </a:p>
          <a:p>
            <a:r>
              <a:rPr lang="en-US" dirty="0"/>
              <a:t>Ashish Singh - </a:t>
            </a:r>
            <a:r>
              <a:rPr lang="en-US" dirty="0" err="1"/>
              <a:t>PostDoc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37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D9C30E-4EB5-4E54-879D-0816F131F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F38056-5B8B-4CB2-9E90-885BE8704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21" y="5"/>
            <a:ext cx="10363200" cy="1103313"/>
          </a:xfrm>
        </p:spPr>
        <p:txBody>
          <a:bodyPr>
            <a:normAutofit/>
          </a:bodyPr>
          <a:lstStyle/>
          <a:p>
            <a:r>
              <a:rPr lang="en-US" sz="2800" b="1" kern="0" dirty="0"/>
              <a:t>Wind Tunnels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D5BD1D-00A5-4D3D-B870-BF71FCD70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8135" y="5878286"/>
            <a:ext cx="733865" cy="9797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8B6DB8-89D2-4F9E-951C-07915EF8EC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86829"/>
            <a:ext cx="934088" cy="7711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A352778-A103-4D51-917B-47EC157609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0601" y="-287205"/>
            <a:ext cx="1251399" cy="936330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EF14C8A-C9E0-4537-949A-C6DA014B5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875" y="764105"/>
            <a:ext cx="6766558" cy="4109215"/>
          </a:xfrm>
        </p:spPr>
        <p:txBody>
          <a:bodyPr/>
          <a:lstStyle/>
          <a:p>
            <a:pPr marL="0" indent="0" algn="ctr">
              <a:buNone/>
            </a:pPr>
            <a:r>
              <a:rPr lang="en-US" kern="0" dirty="0"/>
              <a:t>Types: Subsonic (M &lt; 1), Transonic (M = 1)</a:t>
            </a:r>
          </a:p>
          <a:p>
            <a:pPr marL="0" indent="0" algn="ctr">
              <a:buNone/>
            </a:pPr>
            <a:r>
              <a:rPr lang="en-US" kern="0" dirty="0"/>
              <a:t>Supersonic, Hypersonic (M &gt; 1)</a:t>
            </a:r>
          </a:p>
        </p:txBody>
      </p:sp>
      <p:pic>
        <p:nvPicPr>
          <p:cNvPr id="10" name="Picture 4" descr="Wind tunnel testing | Siemens Software">
            <a:extLst>
              <a:ext uri="{FF2B5EF4-FFF2-40B4-BE49-F238E27FC236}">
                <a16:creationId xmlns:a16="http://schemas.microsoft.com/office/drawing/2014/main" id="{414E41AB-96E9-417A-AA6F-071CA3ABE1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44" t="37194" r="26667" b="20643"/>
          <a:stretch/>
        </p:blipFill>
        <p:spPr bwMode="auto">
          <a:xfrm>
            <a:off x="6058262" y="2130718"/>
            <a:ext cx="4457338" cy="247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57813EB-1B3B-4DC1-82F0-C37A5C49C4E1}"/>
              </a:ext>
            </a:extLst>
          </p:cNvPr>
          <p:cNvSpPr txBox="1"/>
          <p:nvPr/>
        </p:nvSpPr>
        <p:spPr>
          <a:xfrm>
            <a:off x="2404050" y="5546623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 Credit: Nasa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BFA867-4855-4AF5-8691-58F05111ECCC}"/>
              </a:ext>
            </a:extLst>
          </p:cNvPr>
          <p:cNvSpPr txBox="1"/>
          <p:nvPr/>
        </p:nvSpPr>
        <p:spPr>
          <a:xfrm>
            <a:off x="7205647" y="4775002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 Credit: Siemens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23E46C-A05B-427F-940C-14B757E2B0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6400" y="2184787"/>
            <a:ext cx="3720584" cy="309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85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D9C30E-4EB5-4E54-879D-0816F131F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F38056-5B8B-4CB2-9E90-885BE8704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469" y="44249"/>
            <a:ext cx="10363200" cy="1103313"/>
          </a:xfrm>
        </p:spPr>
        <p:txBody>
          <a:bodyPr>
            <a:normAutofit/>
          </a:bodyPr>
          <a:lstStyle/>
          <a:p>
            <a:r>
              <a:rPr lang="en-US" sz="2800" b="1" kern="0" dirty="0"/>
              <a:t>Turbulence, Flow and Control Laboratory (TFCL)</a:t>
            </a:r>
            <a:endParaRPr lang="en-US" sz="2800" kern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D5BD1D-00A5-4D3D-B870-BF71FCD70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8135" y="5878286"/>
            <a:ext cx="733865" cy="9797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8B6DB8-89D2-4F9E-951C-07915EF8EC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86829"/>
            <a:ext cx="934088" cy="7711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A352778-A103-4D51-917B-47EC157609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0601" y="-287205"/>
            <a:ext cx="1251399" cy="936330"/>
          </a:xfrm>
          <a:prstGeom prst="rect">
            <a:avLst/>
          </a:prstGeom>
        </p:spPr>
      </p:pic>
      <p:sp>
        <p:nvSpPr>
          <p:cNvPr id="15" name="Subtitle 1">
            <a:extLst>
              <a:ext uri="{FF2B5EF4-FFF2-40B4-BE49-F238E27FC236}">
                <a16:creationId xmlns:a16="http://schemas.microsoft.com/office/drawing/2014/main" id="{AC8ACE3A-CB7D-4B76-8077-54FEDC3D4413}"/>
              </a:ext>
            </a:extLst>
          </p:cNvPr>
          <p:cNvSpPr txBox="1">
            <a:spLocks/>
          </p:cNvSpPr>
          <p:nvPr/>
        </p:nvSpPr>
        <p:spPr bwMode="auto">
          <a:xfrm>
            <a:off x="913721" y="881966"/>
            <a:ext cx="8829525" cy="340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kern="0" dirty="0"/>
              <a:t>Indraft Supersonic Wind Tunnel (ISWT) in the University of Arizona</a:t>
            </a:r>
          </a:p>
          <a:p>
            <a:r>
              <a:rPr lang="en-US" sz="2800" kern="0" dirty="0"/>
              <a:t>Built in the 1960’s</a:t>
            </a:r>
          </a:p>
          <a:p>
            <a:r>
              <a:rPr lang="en-US" sz="2800" kern="0" dirty="0"/>
              <a:t>Retrofitted to support modern hardware &amp; software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CB9C52-494C-4A66-AB24-6C70DC0AF413}"/>
              </a:ext>
            </a:extLst>
          </p:cNvPr>
          <p:cNvSpPr txBox="1"/>
          <p:nvPr/>
        </p:nvSpPr>
        <p:spPr>
          <a:xfrm>
            <a:off x="1496245" y="6139385"/>
            <a:ext cx="8247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 Credit: James Dozier, University of Arizona, TFCL, University of Arizona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0B1AAF6-2E2F-43DF-BC06-889A87F21C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329" y="2980187"/>
            <a:ext cx="5376992" cy="30514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B96A589-E482-47E2-93D7-C5E13F0709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7420" y="3291503"/>
            <a:ext cx="5737647" cy="232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69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D9C30E-4EB5-4E54-879D-0816F131F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D5BD1D-00A5-4D3D-B870-BF71FCD70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8135" y="5878286"/>
            <a:ext cx="733865" cy="9797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8B6DB8-89D2-4F9E-951C-07915EF8EC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86829"/>
            <a:ext cx="934088" cy="7711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A352778-A103-4D51-917B-47EC157609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0601" y="-287205"/>
            <a:ext cx="1251399" cy="936330"/>
          </a:xfrm>
          <a:prstGeom prst="rect">
            <a:avLst/>
          </a:prstGeom>
        </p:spPr>
      </p:pic>
      <p:sp>
        <p:nvSpPr>
          <p:cNvPr id="13" name="Subtitle 1">
            <a:extLst>
              <a:ext uri="{FF2B5EF4-FFF2-40B4-BE49-F238E27FC236}">
                <a16:creationId xmlns:a16="http://schemas.microsoft.com/office/drawing/2014/main" id="{C180605A-0FF4-48AF-BE45-3D3D15A14E1B}"/>
              </a:ext>
            </a:extLst>
          </p:cNvPr>
          <p:cNvSpPr txBox="1">
            <a:spLocks/>
          </p:cNvSpPr>
          <p:nvPr/>
        </p:nvSpPr>
        <p:spPr bwMode="auto">
          <a:xfrm>
            <a:off x="781508" y="963814"/>
            <a:ext cx="8829525" cy="340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kern="0" dirty="0"/>
              <a:t>Indraft Supersonic Wind Tunnel (ISWT) in the University of Arizona</a:t>
            </a:r>
          </a:p>
          <a:p>
            <a:r>
              <a:rPr lang="en-US" sz="2800" kern="0" dirty="0"/>
              <a:t>Components and Test section</a:t>
            </a:r>
          </a:p>
          <a:p>
            <a:r>
              <a:rPr lang="en-US" sz="2800" kern="0" dirty="0"/>
              <a:t>High Speed Schlieren Imaging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E3427206-B0C4-4FCC-97BE-68E605624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90715" y="-76200"/>
            <a:ext cx="98298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800" b="1" kern="0" dirty="0"/>
              <a:t>Turbulence, Flow and Control Laboratory (TFCL)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DDCACF1-8F01-4294-9A03-D57D817954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315" y="2923327"/>
            <a:ext cx="6659854" cy="2879695"/>
          </a:xfrm>
          <a:prstGeom prst="rect">
            <a:avLst/>
          </a:prstGeom>
        </p:spPr>
      </p:pic>
      <p:pic>
        <p:nvPicPr>
          <p:cNvPr id="17" name="Picture 16" descr="A picture containing diagram&#10;&#10;Description automatically generated">
            <a:extLst>
              <a:ext uri="{FF2B5EF4-FFF2-40B4-BE49-F238E27FC236}">
                <a16:creationId xmlns:a16="http://schemas.microsoft.com/office/drawing/2014/main" id="{00B058D7-543C-484B-A874-2BB8230497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475" y="2878545"/>
            <a:ext cx="5063684" cy="287969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247CBAC-EF41-4DFA-8BA8-32552CA1F45E}"/>
              </a:ext>
            </a:extLst>
          </p:cNvPr>
          <p:cNvSpPr txBox="1"/>
          <p:nvPr/>
        </p:nvSpPr>
        <p:spPr>
          <a:xfrm>
            <a:off x="1259649" y="5987018"/>
            <a:ext cx="9272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 Credit: James Threadgill, University of Arizona, Ethan </a:t>
            </a:r>
            <a:r>
              <a:rPr lang="en-US" dirty="0" err="1"/>
              <a:t>Bolze</a:t>
            </a:r>
            <a:r>
              <a:rPr lang="en-US" dirty="0"/>
              <a:t>, University of Arizona</a:t>
            </a:r>
          </a:p>
        </p:txBody>
      </p:sp>
    </p:spTree>
    <p:extLst>
      <p:ext uri="{BB962C8B-B14F-4D97-AF65-F5344CB8AC3E}">
        <p14:creationId xmlns:p14="http://schemas.microsoft.com/office/powerpoint/2010/main" val="354569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D9C30E-4EB5-4E54-879D-0816F131F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D5BD1D-00A5-4D3D-B870-BF71FCD70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8135" y="5878286"/>
            <a:ext cx="733865" cy="9797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8B6DB8-89D2-4F9E-951C-07915EF8EC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86829"/>
            <a:ext cx="934088" cy="7711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A352778-A103-4D51-917B-47EC157609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0601" y="-287205"/>
            <a:ext cx="1251399" cy="936330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12639C62-D5CE-45E0-A417-E1B961CF4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892" y="-157862"/>
            <a:ext cx="98298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indent="0" algn="ctr">
              <a:buNone/>
            </a:pPr>
            <a:r>
              <a:rPr lang="en-US" sz="2800" b="1" kern="0" dirty="0"/>
              <a:t>Motivation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0D5B949-9C42-4B03-AF29-AB762D78B257}"/>
              </a:ext>
            </a:extLst>
          </p:cNvPr>
          <p:cNvSpPr txBox="1"/>
          <p:nvPr/>
        </p:nvSpPr>
        <p:spPr>
          <a:xfrm>
            <a:off x="783454" y="1048944"/>
            <a:ext cx="9106270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Wind Tunnel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Military &amp; Commercial Applications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Aerial Vehicles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Missiles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Aircraft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Easier and faster access to space</a:t>
            </a:r>
          </a:p>
          <a:p>
            <a:pPr lvl="1"/>
            <a:endParaRPr lang="en-US" sz="2400" dirty="0"/>
          </a:p>
          <a:p>
            <a:r>
              <a:rPr lang="en-US" sz="2800" dirty="0"/>
              <a:t>Adjustable Diffuser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Increases Runtime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Longer runtimes means more research can be done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Repeatability at a wide range of Mach numbers </a:t>
            </a:r>
          </a:p>
        </p:txBody>
      </p:sp>
    </p:spTree>
    <p:extLst>
      <p:ext uri="{BB962C8B-B14F-4D97-AF65-F5344CB8AC3E}">
        <p14:creationId xmlns:p14="http://schemas.microsoft.com/office/powerpoint/2010/main" val="292007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D9C30E-4EB5-4E54-879D-0816F131F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D5BD1D-00A5-4D3D-B870-BF71FCD70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8135" y="5878286"/>
            <a:ext cx="733865" cy="9797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8B6DB8-89D2-4F9E-951C-07915EF8EC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86829"/>
            <a:ext cx="934088" cy="7711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A352778-A103-4D51-917B-47EC157609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0601" y="-287205"/>
            <a:ext cx="1251399" cy="936330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12639C62-D5CE-45E0-A417-E1B961CF4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892" y="-157862"/>
            <a:ext cx="98298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indent="0" algn="ctr">
              <a:buNone/>
            </a:pPr>
            <a:r>
              <a:rPr lang="en-US" sz="2800" b="1" kern="0" dirty="0"/>
              <a:t>Supersonic Diffusers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E44893-44C0-469F-9CB8-1E35BFB34A8B}"/>
              </a:ext>
            </a:extLst>
          </p:cNvPr>
          <p:cNvSpPr txBox="1"/>
          <p:nvPr/>
        </p:nvSpPr>
        <p:spPr>
          <a:xfrm>
            <a:off x="8376736" y="1258518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Credit: James E,A, Gas Dynamics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2A94223-9187-41F4-91FB-BE2CF5F8FA16}"/>
              </a:ext>
            </a:extLst>
          </p:cNvPr>
          <p:cNvSpPr txBox="1"/>
          <p:nvPr/>
        </p:nvSpPr>
        <p:spPr>
          <a:xfrm>
            <a:off x="463671" y="2176690"/>
            <a:ext cx="25563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goal of a diffuser is to transform kinetic energy into potential energy with minimum losses in total pressure.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DE9B4C4-382C-4804-9DAE-9C946376AE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6667" y="2836910"/>
            <a:ext cx="5943600" cy="353123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8D8B990-7056-45FF-A702-ABD3B27BCE5E}"/>
              </a:ext>
            </a:extLst>
          </p:cNvPr>
          <p:cNvSpPr txBox="1"/>
          <p:nvPr/>
        </p:nvSpPr>
        <p:spPr>
          <a:xfrm>
            <a:off x="5891598" y="6086829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Credit: James D., University of Arizona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8491D0B-07C3-4C4A-969E-B48BD68651F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233" t="3153" r="4354"/>
          <a:stretch/>
        </p:blipFill>
        <p:spPr>
          <a:xfrm>
            <a:off x="3128920" y="852832"/>
            <a:ext cx="4750197" cy="208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9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D9C30E-4EB5-4E54-879D-0816F131F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D5BD1D-00A5-4D3D-B870-BF71FCD70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8135" y="5878286"/>
            <a:ext cx="733865" cy="9797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8B6DB8-89D2-4F9E-951C-07915EF8EC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86829"/>
            <a:ext cx="934088" cy="7711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A352778-A103-4D51-917B-47EC157609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0601" y="-287205"/>
            <a:ext cx="1251399" cy="936330"/>
          </a:xfrm>
          <a:prstGeom prst="rect">
            <a:avLst/>
          </a:prstGeom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280D7A67-671E-4BBC-86DE-F52067AD9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" y="0"/>
            <a:ext cx="98298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800" b="1" kern="0" dirty="0"/>
              <a:t>Automated Adjustable Wind Tunnel Diffuser Design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98B185-94BE-4280-B37A-1DB9AC11BA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0411" y="1498600"/>
            <a:ext cx="8153400" cy="482917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DBF20A2-FC92-4598-BB53-1F0C3BB068FE}"/>
              </a:ext>
            </a:extLst>
          </p:cNvPr>
          <p:cNvSpPr/>
          <p:nvPr/>
        </p:nvSpPr>
        <p:spPr>
          <a:xfrm>
            <a:off x="4984957" y="2703417"/>
            <a:ext cx="1699929" cy="1158369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11562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D9C30E-4EB5-4E54-879D-0816F131F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D5BD1D-00A5-4D3D-B870-BF71FCD70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8135" y="5878286"/>
            <a:ext cx="733865" cy="9797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8B6DB8-89D2-4F9E-951C-07915EF8EC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86829"/>
            <a:ext cx="934088" cy="7711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A352778-A103-4D51-917B-47EC157609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0601" y="-287205"/>
            <a:ext cx="1251399" cy="93633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ABC9BFE-C1F9-454F-ABD6-604FABBAFFCB}"/>
              </a:ext>
            </a:extLst>
          </p:cNvPr>
          <p:cNvGrpSpPr/>
          <p:nvPr/>
        </p:nvGrpSpPr>
        <p:grpSpPr>
          <a:xfrm>
            <a:off x="4922669" y="1828800"/>
            <a:ext cx="6714990" cy="4258029"/>
            <a:chOff x="4922669" y="1828800"/>
            <a:chExt cx="6714990" cy="425802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5F63B75-392D-456B-B05A-8D40A88AC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16256" y="1828800"/>
              <a:ext cx="5221543" cy="390342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65441C9-45ED-4B98-B4B9-905DB531E9FB}"/>
                </a:ext>
              </a:extLst>
            </p:cNvPr>
            <p:cNvSpPr txBox="1"/>
            <p:nvPr/>
          </p:nvSpPr>
          <p:spPr>
            <a:xfrm>
              <a:off x="8569545" y="5617510"/>
              <a:ext cx="2516069" cy="4693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Bi-slide assembly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32B6D34-2394-47C7-A0F0-633CC454107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827579" y="4780433"/>
              <a:ext cx="291232" cy="95178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52F5CE8-CECA-4C98-95F8-4C38F93BB3DC}"/>
                </a:ext>
              </a:extLst>
            </p:cNvPr>
            <p:cNvSpPr txBox="1"/>
            <p:nvPr/>
          </p:nvSpPr>
          <p:spPr>
            <a:xfrm>
              <a:off x="4922669" y="4056567"/>
              <a:ext cx="2516069" cy="469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Bi-slide cleats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F21F263C-4ED8-428C-BE43-B957EC8DDC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61501" y="3003125"/>
              <a:ext cx="484145" cy="106379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F5FCB598-0976-4E57-848E-9EC6A09723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76219" y="3405616"/>
              <a:ext cx="1000453" cy="66130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BD21BE1-93D2-458F-B609-D06E3DFD1B5A}"/>
                </a:ext>
              </a:extLst>
            </p:cNvPr>
            <p:cNvSpPr txBox="1"/>
            <p:nvPr/>
          </p:nvSpPr>
          <p:spPr>
            <a:xfrm>
              <a:off x="8860776" y="3049853"/>
              <a:ext cx="2776883" cy="4693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Diffuser Wall Mount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E49F65F7-4EE6-44CB-A3DC-DA3599B851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17662" y="3405616"/>
              <a:ext cx="243113" cy="8165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1AE588B-B9CE-4C95-AFEB-38744FAF1A0D}"/>
                </a:ext>
              </a:extLst>
            </p:cNvPr>
            <p:cNvSpPr txBox="1"/>
            <p:nvPr/>
          </p:nvSpPr>
          <p:spPr>
            <a:xfrm>
              <a:off x="6853232" y="4709553"/>
              <a:ext cx="2516069" cy="821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Flange Mounted Housing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AFD5AC6F-F8DA-4F8C-8E81-2B53E58824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06782" y="3843033"/>
              <a:ext cx="662763" cy="87687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5F8F584-25DE-4767-83D1-6597EF64FDDA}"/>
                </a:ext>
              </a:extLst>
            </p:cNvPr>
            <p:cNvSpPr txBox="1"/>
            <p:nvPr/>
          </p:nvSpPr>
          <p:spPr>
            <a:xfrm>
              <a:off x="7438738" y="2105217"/>
              <a:ext cx="2776883" cy="469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Linear Motion Shaft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380489A9-2055-47BC-9702-BE937EFCE3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10767" y="2460980"/>
              <a:ext cx="127971" cy="45699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906FABC7-858B-4624-B1A2-A346C14A80AE}"/>
              </a:ext>
            </a:extLst>
          </p:cNvPr>
          <p:cNvSpPr txBox="1"/>
          <p:nvPr/>
        </p:nvSpPr>
        <p:spPr>
          <a:xfrm>
            <a:off x="889235" y="2036212"/>
            <a:ext cx="3711272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Bill of Materials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/>
              <a:t>Bi-Slide Assembly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/>
              <a:t>Bi-Slide Cleat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/>
              <a:t>Linear Motion Shaft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/>
              <a:t>Flange Mounted Housing</a:t>
            </a:r>
          </a:p>
          <a:p>
            <a:r>
              <a:rPr lang="en-US" sz="2000" b="1" dirty="0"/>
              <a:t>      - Self-Aligning Linear Ball</a:t>
            </a:r>
          </a:p>
          <a:p>
            <a:r>
              <a:rPr lang="en-US" sz="2000" b="1" dirty="0"/>
              <a:t>       Bearing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  Mounting Plate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  Diffuser Wall Mount</a:t>
            </a:r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id="{A46CD1F9-E43E-4C42-B465-9E7036B58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352" y="206205"/>
            <a:ext cx="98298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800" b="1" kern="0" dirty="0"/>
              <a:t>Automatic Adjustable Wind Tunnel Diffuser Design</a:t>
            </a:r>
          </a:p>
          <a:p>
            <a:r>
              <a:rPr lang="en-US" sz="2800" b="1" kern="0" dirty="0"/>
              <a:t>Bill of Materials</a:t>
            </a:r>
          </a:p>
        </p:txBody>
      </p:sp>
    </p:spTree>
    <p:extLst>
      <p:ext uri="{BB962C8B-B14F-4D97-AF65-F5344CB8AC3E}">
        <p14:creationId xmlns:p14="http://schemas.microsoft.com/office/powerpoint/2010/main" val="298538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1497</Words>
  <Application>Microsoft Office PowerPoint</Application>
  <PresentationFormat>Widescreen</PresentationFormat>
  <Paragraphs>250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Verdana</vt:lpstr>
      <vt:lpstr>Office Theme</vt:lpstr>
      <vt:lpstr>PowerPoint Presentation</vt:lpstr>
      <vt:lpstr>Acknowledgements</vt:lpstr>
      <vt:lpstr>Wind Tunnels</vt:lpstr>
      <vt:lpstr>Turbulence, Flow and Control Laboratory (TFCL)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Overview</vt:lpstr>
      <vt:lpstr>Actuator</vt:lpstr>
      <vt:lpstr>Actuator</vt:lpstr>
      <vt:lpstr>Controller</vt:lpstr>
      <vt:lpstr>Controller</vt:lpstr>
      <vt:lpstr>Computer</vt:lpstr>
      <vt:lpstr>Next Steps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Nicolas Tan Jan Wen</dc:creator>
  <cp:lastModifiedBy>Anthis, Roman Joseph - (ranthis621)</cp:lastModifiedBy>
  <cp:revision>4</cp:revision>
  <dcterms:created xsi:type="dcterms:W3CDTF">2022-04-08T22:31:13Z</dcterms:created>
  <dcterms:modified xsi:type="dcterms:W3CDTF">2022-04-09T06:58:17Z</dcterms:modified>
</cp:coreProperties>
</file>